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8"/>
  </p:notesMasterIdLst>
  <p:sldIdLst>
    <p:sldId id="1420" r:id="rId2"/>
    <p:sldId id="259" r:id="rId3"/>
    <p:sldId id="966" r:id="rId4"/>
    <p:sldId id="998" r:id="rId5"/>
    <p:sldId id="256" r:id="rId6"/>
    <p:sldId id="1419" r:id="rId7"/>
    <p:sldId id="1433" r:id="rId8"/>
    <p:sldId id="1432" r:id="rId9"/>
    <p:sldId id="539" r:id="rId10"/>
    <p:sldId id="1421" r:id="rId11"/>
    <p:sldId id="1422" r:id="rId12"/>
    <p:sldId id="1423" r:id="rId13"/>
    <p:sldId id="1424" r:id="rId14"/>
    <p:sldId id="1425" r:id="rId15"/>
    <p:sldId id="1426" r:id="rId16"/>
    <p:sldId id="1427" r:id="rId17"/>
    <p:sldId id="1428" r:id="rId18"/>
    <p:sldId id="1429" r:id="rId19"/>
    <p:sldId id="1430" r:id="rId20"/>
    <p:sldId id="989" r:id="rId21"/>
    <p:sldId id="1434" r:id="rId22"/>
    <p:sldId id="984" r:id="rId23"/>
    <p:sldId id="985" r:id="rId24"/>
    <p:sldId id="994" r:id="rId25"/>
    <p:sldId id="995" r:id="rId26"/>
    <p:sldId id="9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Vickers" initials="HV" lastIdx="1" clrIdx="0">
    <p:extLst>
      <p:ext uri="{19B8F6BF-5375-455C-9EA6-DF929625EA0E}">
        <p15:presenceInfo xmlns:p15="http://schemas.microsoft.com/office/powerpoint/2012/main" userId="S::hvickers@acenet.co.uk::0c3daf84-37ed-4f82-9510-b7a739de1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E74"/>
    <a:srgbClr val="6297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80" autoAdjust="0"/>
    <p:restoredTop sz="94980" autoAdjust="0"/>
  </p:normalViewPr>
  <p:slideViewPr>
    <p:cSldViewPr snapToGrid="0" snapToObjects="1">
      <p:cViewPr varScale="1">
        <p:scale>
          <a:sx n="114" d="100"/>
          <a:sy n="114" d="100"/>
        </p:scale>
        <p:origin x="360" y="102"/>
      </p:cViewPr>
      <p:guideLst/>
    </p:cSldViewPr>
  </p:slideViewPr>
  <p:notesTextViewPr>
    <p:cViewPr>
      <p:scale>
        <a:sx n="3" d="2"/>
        <a:sy n="3" d="2"/>
      </p:scale>
      <p:origin x="0" y="0"/>
    </p:cViewPr>
  </p:notesTextViewPr>
  <p:notesViewPr>
    <p:cSldViewPr snapToGrid="0" snapToObjects="1">
      <p:cViewPr>
        <p:scale>
          <a:sx n="160" d="100"/>
          <a:sy n="160" d="100"/>
        </p:scale>
        <p:origin x="2268" y="-10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FDB4C-1B87-4A75-8161-D0E5257AE83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0F2928E3-26D1-4DBA-8F10-05E698C19B44}">
      <dgm:prSet phldrT="[Text]" custT="1"/>
      <dgm:spPr>
        <a:solidFill>
          <a:schemeClr val="accent6">
            <a:lumMod val="60000"/>
            <a:lumOff val="40000"/>
          </a:schemeClr>
        </a:solidFill>
      </dgm:spPr>
      <dgm:t>
        <a:bodyPr/>
        <a:lstStyle/>
        <a:p>
          <a:r>
            <a:rPr lang="en-GB" sz="2400" dirty="0"/>
            <a:t>CLC taskforce (&amp; CZ Partners) </a:t>
          </a:r>
        </a:p>
      </dgm:t>
    </dgm:pt>
    <dgm:pt modelId="{9EE7C0E4-A65B-4A73-B943-1256DD9EF42B}" type="parTrans" cxnId="{17C63313-69A6-44AE-B9C9-F7F010C65697}">
      <dgm:prSet/>
      <dgm:spPr/>
      <dgm:t>
        <a:bodyPr/>
        <a:lstStyle/>
        <a:p>
          <a:endParaRPr lang="en-GB"/>
        </a:p>
      </dgm:t>
    </dgm:pt>
    <dgm:pt modelId="{F75E1FEB-4E5D-4801-B796-8C2343BF3DFB}" type="sibTrans" cxnId="{17C63313-69A6-44AE-B9C9-F7F010C65697}">
      <dgm:prSet/>
      <dgm:spPr/>
      <dgm:t>
        <a:bodyPr/>
        <a:lstStyle/>
        <a:p>
          <a:endParaRPr lang="en-GB"/>
        </a:p>
      </dgm:t>
    </dgm:pt>
    <dgm:pt modelId="{0B0DB279-A85E-4246-8CC5-AE9C422402AB}" type="pres">
      <dgm:prSet presAssocID="{3E0FDB4C-1B87-4A75-8161-D0E5257AE832}" presName="hierChild1" presStyleCnt="0">
        <dgm:presLayoutVars>
          <dgm:orgChart val="1"/>
          <dgm:chPref val="1"/>
          <dgm:dir/>
          <dgm:animOne val="branch"/>
          <dgm:animLvl val="lvl"/>
          <dgm:resizeHandles/>
        </dgm:presLayoutVars>
      </dgm:prSet>
      <dgm:spPr/>
    </dgm:pt>
    <dgm:pt modelId="{0F954D41-52F4-485E-A5CA-EB3449F94956}" type="pres">
      <dgm:prSet presAssocID="{0F2928E3-26D1-4DBA-8F10-05E698C19B44}" presName="hierRoot1" presStyleCnt="0">
        <dgm:presLayoutVars>
          <dgm:hierBranch val="init"/>
        </dgm:presLayoutVars>
      </dgm:prSet>
      <dgm:spPr/>
    </dgm:pt>
    <dgm:pt modelId="{3E488FE6-6A5B-4CF5-8FB8-004DF3B3DA80}" type="pres">
      <dgm:prSet presAssocID="{0F2928E3-26D1-4DBA-8F10-05E698C19B44}" presName="rootComposite1" presStyleCnt="0"/>
      <dgm:spPr/>
    </dgm:pt>
    <dgm:pt modelId="{CB1AB4F0-EB97-402C-98A9-27678FE52340}" type="pres">
      <dgm:prSet presAssocID="{0F2928E3-26D1-4DBA-8F10-05E698C19B44}" presName="rootText1" presStyleLbl="node0" presStyleIdx="0" presStyleCnt="1" custScaleX="38706" custScaleY="25298" custLinFactNeighborX="4" custLinFactNeighborY="-75675">
        <dgm:presLayoutVars>
          <dgm:chPref val="3"/>
        </dgm:presLayoutVars>
      </dgm:prSet>
      <dgm:spPr/>
    </dgm:pt>
    <dgm:pt modelId="{15040425-5B59-4A76-9B23-DBE0508FDBA4}" type="pres">
      <dgm:prSet presAssocID="{0F2928E3-26D1-4DBA-8F10-05E698C19B44}" presName="rootConnector1" presStyleLbl="node1" presStyleIdx="0" presStyleCnt="0"/>
      <dgm:spPr/>
    </dgm:pt>
    <dgm:pt modelId="{0FAD3AE3-099A-4CDD-A412-7646E083861D}" type="pres">
      <dgm:prSet presAssocID="{0F2928E3-26D1-4DBA-8F10-05E698C19B44}" presName="hierChild2" presStyleCnt="0"/>
      <dgm:spPr/>
    </dgm:pt>
    <dgm:pt modelId="{C8E55E47-A3C5-41B7-8B5D-7A0E6C33240E}" type="pres">
      <dgm:prSet presAssocID="{0F2928E3-26D1-4DBA-8F10-05E698C19B44}" presName="hierChild3" presStyleCnt="0"/>
      <dgm:spPr/>
    </dgm:pt>
  </dgm:ptLst>
  <dgm:cxnLst>
    <dgm:cxn modelId="{17C63313-69A6-44AE-B9C9-F7F010C65697}" srcId="{3E0FDB4C-1B87-4A75-8161-D0E5257AE832}" destId="{0F2928E3-26D1-4DBA-8F10-05E698C19B44}" srcOrd="0" destOrd="0" parTransId="{9EE7C0E4-A65B-4A73-B943-1256DD9EF42B}" sibTransId="{F75E1FEB-4E5D-4801-B796-8C2343BF3DFB}"/>
    <dgm:cxn modelId="{9C09D52C-1641-4E71-A5C8-04FCE44AC090}" type="presOf" srcId="{3E0FDB4C-1B87-4A75-8161-D0E5257AE832}" destId="{0B0DB279-A85E-4246-8CC5-AE9C422402AB}" srcOrd="0" destOrd="0" presId="urn:microsoft.com/office/officeart/2009/3/layout/HorizontalOrganizationChart"/>
    <dgm:cxn modelId="{9FC7554D-A6A9-4618-8DC8-7A7D54FEA3AA}" type="presOf" srcId="{0F2928E3-26D1-4DBA-8F10-05E698C19B44}" destId="{CB1AB4F0-EB97-402C-98A9-27678FE52340}" srcOrd="0" destOrd="0" presId="urn:microsoft.com/office/officeart/2009/3/layout/HorizontalOrganizationChart"/>
    <dgm:cxn modelId="{996B9C8C-BAEF-4FE0-8C09-098932E815E9}" type="presOf" srcId="{0F2928E3-26D1-4DBA-8F10-05E698C19B44}" destId="{15040425-5B59-4A76-9B23-DBE0508FDBA4}" srcOrd="1" destOrd="0" presId="urn:microsoft.com/office/officeart/2009/3/layout/HorizontalOrganizationChart"/>
    <dgm:cxn modelId="{13BE139D-C2DE-45E6-9045-7D095DA2D6CD}" type="presParOf" srcId="{0B0DB279-A85E-4246-8CC5-AE9C422402AB}" destId="{0F954D41-52F4-485E-A5CA-EB3449F94956}" srcOrd="0" destOrd="0" presId="urn:microsoft.com/office/officeart/2009/3/layout/HorizontalOrganizationChart"/>
    <dgm:cxn modelId="{C07BCE92-E251-4858-B833-CE07BA68F5C2}" type="presParOf" srcId="{0F954D41-52F4-485E-A5CA-EB3449F94956}" destId="{3E488FE6-6A5B-4CF5-8FB8-004DF3B3DA80}" srcOrd="0" destOrd="0" presId="urn:microsoft.com/office/officeart/2009/3/layout/HorizontalOrganizationChart"/>
    <dgm:cxn modelId="{04CB3536-D551-4D57-824A-E869CB1DA02A}" type="presParOf" srcId="{3E488FE6-6A5B-4CF5-8FB8-004DF3B3DA80}" destId="{CB1AB4F0-EB97-402C-98A9-27678FE52340}" srcOrd="0" destOrd="0" presId="urn:microsoft.com/office/officeart/2009/3/layout/HorizontalOrganizationChart"/>
    <dgm:cxn modelId="{A4C87CA4-2581-4F38-ABC9-D10A300E70B5}" type="presParOf" srcId="{3E488FE6-6A5B-4CF5-8FB8-004DF3B3DA80}" destId="{15040425-5B59-4A76-9B23-DBE0508FDBA4}" srcOrd="1" destOrd="0" presId="urn:microsoft.com/office/officeart/2009/3/layout/HorizontalOrganizationChart"/>
    <dgm:cxn modelId="{502AEE05-9EDB-4D8A-82DE-923E16BE4D81}" type="presParOf" srcId="{0F954D41-52F4-485E-A5CA-EB3449F94956}" destId="{0FAD3AE3-099A-4CDD-A412-7646E083861D}" srcOrd="1" destOrd="0" presId="urn:microsoft.com/office/officeart/2009/3/layout/HorizontalOrganizationChart"/>
    <dgm:cxn modelId="{1C03C5A5-E6F9-4F64-80F7-67D5B735D2ED}" type="presParOf" srcId="{0F954D41-52F4-485E-A5CA-EB3449F94956}" destId="{C8E55E47-A3C5-41B7-8B5D-7A0E6C33240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AB4F0-EB97-402C-98A9-27678FE52340}">
      <dsp:nvSpPr>
        <dsp:cNvPr id="0" name=""/>
        <dsp:cNvSpPr/>
      </dsp:nvSpPr>
      <dsp:spPr>
        <a:xfrm>
          <a:off x="780856" y="0"/>
          <a:ext cx="4110725" cy="81945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CLC taskforce (&amp; CZ Partners) </a:t>
          </a:r>
        </a:p>
      </dsp:txBody>
      <dsp:txXfrm>
        <a:off x="780856" y="0"/>
        <a:ext cx="4110725" cy="81945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026B1-3E03-4FE2-8903-2695939F5CC7}" type="datetimeFigureOut">
              <a:rPr lang="en-GB" smtClean="0"/>
              <a:t>17/11/2021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D4969-A55F-48E4-9FDB-D73CD04BB754}" type="slidenum">
              <a:rPr lang="en-GB" smtClean="0"/>
              <a:t>‹#›</a:t>
            </a:fld>
            <a:endParaRPr lang="en-GB" dirty="0"/>
          </a:p>
        </p:txBody>
      </p:sp>
    </p:spTree>
    <p:extLst>
      <p:ext uri="{BB962C8B-B14F-4D97-AF65-F5344CB8AC3E}">
        <p14:creationId xmlns:p14="http://schemas.microsoft.com/office/powerpoint/2010/main" val="121900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1</a:t>
            </a:fld>
            <a:endParaRPr lang="en-GB" dirty="0"/>
          </a:p>
        </p:txBody>
      </p:sp>
    </p:spTree>
    <p:extLst>
      <p:ext uri="{BB962C8B-B14F-4D97-AF65-F5344CB8AC3E}">
        <p14:creationId xmlns:p14="http://schemas.microsoft.com/office/powerpoint/2010/main" val="374523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10</a:t>
            </a:fld>
            <a:endParaRPr lang="en-GB" dirty="0"/>
          </a:p>
        </p:txBody>
      </p:sp>
    </p:spTree>
    <p:extLst>
      <p:ext uri="{BB962C8B-B14F-4D97-AF65-F5344CB8AC3E}">
        <p14:creationId xmlns:p14="http://schemas.microsoft.com/office/powerpoint/2010/main" val="289978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11</a:t>
            </a:fld>
            <a:endParaRPr lang="en-GB" dirty="0"/>
          </a:p>
        </p:txBody>
      </p:sp>
    </p:spTree>
    <p:extLst>
      <p:ext uri="{BB962C8B-B14F-4D97-AF65-F5344CB8AC3E}">
        <p14:creationId xmlns:p14="http://schemas.microsoft.com/office/powerpoint/2010/main" val="396422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12</a:t>
            </a:fld>
            <a:endParaRPr lang="en-GB" dirty="0"/>
          </a:p>
        </p:txBody>
      </p:sp>
    </p:spTree>
    <p:extLst>
      <p:ext uri="{BB962C8B-B14F-4D97-AF65-F5344CB8AC3E}">
        <p14:creationId xmlns:p14="http://schemas.microsoft.com/office/powerpoint/2010/main" val="13490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13</a:t>
            </a:fld>
            <a:endParaRPr lang="en-GB" dirty="0"/>
          </a:p>
        </p:txBody>
      </p:sp>
    </p:spTree>
    <p:extLst>
      <p:ext uri="{BB962C8B-B14F-4D97-AF65-F5344CB8AC3E}">
        <p14:creationId xmlns:p14="http://schemas.microsoft.com/office/powerpoint/2010/main" val="138900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14</a:t>
            </a:fld>
            <a:endParaRPr lang="en-GB" dirty="0"/>
          </a:p>
        </p:txBody>
      </p:sp>
    </p:spTree>
    <p:extLst>
      <p:ext uri="{BB962C8B-B14F-4D97-AF65-F5344CB8AC3E}">
        <p14:creationId xmlns:p14="http://schemas.microsoft.com/office/powerpoint/2010/main" val="408256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15</a:t>
            </a:fld>
            <a:endParaRPr lang="en-GB" dirty="0"/>
          </a:p>
        </p:txBody>
      </p:sp>
    </p:spTree>
    <p:extLst>
      <p:ext uri="{BB962C8B-B14F-4D97-AF65-F5344CB8AC3E}">
        <p14:creationId xmlns:p14="http://schemas.microsoft.com/office/powerpoint/2010/main" val="155965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16</a:t>
            </a:fld>
            <a:endParaRPr lang="en-GB" dirty="0"/>
          </a:p>
        </p:txBody>
      </p:sp>
    </p:spTree>
    <p:extLst>
      <p:ext uri="{BB962C8B-B14F-4D97-AF65-F5344CB8AC3E}">
        <p14:creationId xmlns:p14="http://schemas.microsoft.com/office/powerpoint/2010/main" val="191420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17</a:t>
            </a:fld>
            <a:endParaRPr lang="en-GB" dirty="0"/>
          </a:p>
        </p:txBody>
      </p:sp>
    </p:spTree>
    <p:extLst>
      <p:ext uri="{BB962C8B-B14F-4D97-AF65-F5344CB8AC3E}">
        <p14:creationId xmlns:p14="http://schemas.microsoft.com/office/powerpoint/2010/main" val="48989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18</a:t>
            </a:fld>
            <a:endParaRPr lang="en-GB" dirty="0"/>
          </a:p>
        </p:txBody>
      </p:sp>
    </p:spTree>
    <p:extLst>
      <p:ext uri="{BB962C8B-B14F-4D97-AF65-F5344CB8AC3E}">
        <p14:creationId xmlns:p14="http://schemas.microsoft.com/office/powerpoint/2010/main" val="363875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19</a:t>
            </a:fld>
            <a:endParaRPr lang="en-GB" dirty="0"/>
          </a:p>
        </p:txBody>
      </p:sp>
    </p:spTree>
    <p:extLst>
      <p:ext uri="{BB962C8B-B14F-4D97-AF65-F5344CB8AC3E}">
        <p14:creationId xmlns:p14="http://schemas.microsoft.com/office/powerpoint/2010/main" val="321590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26505"/>
          </a:xfrm>
        </p:spPr>
        <p:txBody>
          <a:bodyPr/>
          <a:lstStyle/>
          <a:p>
            <a:endParaRPr lang="en-GB" dirty="0"/>
          </a:p>
          <a:p>
            <a:r>
              <a:rPr lang="en-GB" dirty="0"/>
              <a:t>Building on the success we have seen over the last twelve months convening the CLC’s Covid-19 Task Force, Construct Zero is a call to action to drive carbon out of all parts of the construction sector, from manufacturing and design to construction and operation of assets.</a:t>
            </a:r>
          </a:p>
          <a:p>
            <a:endParaRPr lang="en-GB" dirty="0"/>
          </a:p>
          <a:p>
            <a:r>
              <a:rPr lang="en-GB" dirty="0"/>
              <a:t>To facilitate a collective and consistent approach, giving every business the understanding and awareness to act. </a:t>
            </a:r>
          </a:p>
          <a:p>
            <a:endParaRPr lang="en-GB" dirty="0"/>
          </a:p>
          <a:p>
            <a:r>
              <a:rPr lang="en-GB" sz="1200" kern="1200" dirty="0">
                <a:solidFill>
                  <a:schemeClr val="tx1"/>
                </a:solidFill>
                <a:effectLst/>
                <a:latin typeface="+mn-lt"/>
                <a:ea typeface="+mn-ea"/>
                <a:cs typeface="+mn-cs"/>
              </a:rPr>
              <a:t>It is a bold and ambitious plan, laying out the priorities to deliver a fundamental change in the sector.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We’ve done so because we recognise the need, now more than ever, for a huge programme of industry change over the next decade and beyond.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CLC’s role is not to develop new solutions, roadmaps or new pathways – there are many groups in the industry well placed to do this </a:t>
            </a:r>
            <a:r>
              <a:rPr lang="en-GB" sz="1200" strike="sngStrike"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but we believe that the CLC does have a critical role to play in bringing people together to consolidate collective actions and plans for the sector. We can help drive change by helping to share innovative solutions and set transparent goals and clear actions that everyone can help to achieve.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3D249A8-CF88-4676-8897-4C492FBC1E45}" type="slidenum">
              <a:rPr lang="en-GB" smtClean="0"/>
              <a:t>2</a:t>
            </a:fld>
            <a:endParaRPr lang="en-GB" dirty="0"/>
          </a:p>
        </p:txBody>
      </p:sp>
    </p:spTree>
    <p:extLst>
      <p:ext uri="{BB962C8B-B14F-4D97-AF65-F5344CB8AC3E}">
        <p14:creationId xmlns:p14="http://schemas.microsoft.com/office/powerpoint/2010/main" val="24924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20</a:t>
            </a:fld>
            <a:endParaRPr lang="en-GB" dirty="0"/>
          </a:p>
        </p:txBody>
      </p:sp>
    </p:spTree>
    <p:extLst>
      <p:ext uri="{BB962C8B-B14F-4D97-AF65-F5344CB8AC3E}">
        <p14:creationId xmlns:p14="http://schemas.microsoft.com/office/powerpoint/2010/main" val="115643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21</a:t>
            </a:fld>
            <a:endParaRPr lang="en-GB" dirty="0"/>
          </a:p>
        </p:txBody>
      </p:sp>
    </p:spTree>
    <p:extLst>
      <p:ext uri="{BB962C8B-B14F-4D97-AF65-F5344CB8AC3E}">
        <p14:creationId xmlns:p14="http://schemas.microsoft.com/office/powerpoint/2010/main" val="342308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22</a:t>
            </a:fld>
            <a:endParaRPr lang="en-GB" dirty="0"/>
          </a:p>
        </p:txBody>
      </p:sp>
    </p:spTree>
    <p:extLst>
      <p:ext uri="{BB962C8B-B14F-4D97-AF65-F5344CB8AC3E}">
        <p14:creationId xmlns:p14="http://schemas.microsoft.com/office/powerpoint/2010/main" val="102904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23</a:t>
            </a:fld>
            <a:endParaRPr lang="en-GB" dirty="0"/>
          </a:p>
        </p:txBody>
      </p:sp>
    </p:spTree>
    <p:extLst>
      <p:ext uri="{BB962C8B-B14F-4D97-AF65-F5344CB8AC3E}">
        <p14:creationId xmlns:p14="http://schemas.microsoft.com/office/powerpoint/2010/main" val="4166130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24</a:t>
            </a:fld>
            <a:endParaRPr lang="en-GB" dirty="0"/>
          </a:p>
        </p:txBody>
      </p:sp>
    </p:spTree>
    <p:extLst>
      <p:ext uri="{BB962C8B-B14F-4D97-AF65-F5344CB8AC3E}">
        <p14:creationId xmlns:p14="http://schemas.microsoft.com/office/powerpoint/2010/main" val="320509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25</a:t>
            </a:fld>
            <a:endParaRPr lang="en-GB" dirty="0"/>
          </a:p>
        </p:txBody>
      </p:sp>
    </p:spTree>
    <p:extLst>
      <p:ext uri="{BB962C8B-B14F-4D97-AF65-F5344CB8AC3E}">
        <p14:creationId xmlns:p14="http://schemas.microsoft.com/office/powerpoint/2010/main" val="980799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6D4969-A55F-48E4-9FDB-D73CD04BB754}" type="slidenum">
              <a:rPr lang="en-GB" smtClean="0"/>
              <a:t>26</a:t>
            </a:fld>
            <a:endParaRPr lang="en-GB" dirty="0"/>
          </a:p>
        </p:txBody>
      </p:sp>
    </p:spTree>
    <p:extLst>
      <p:ext uri="{BB962C8B-B14F-4D97-AF65-F5344CB8AC3E}">
        <p14:creationId xmlns:p14="http://schemas.microsoft.com/office/powerpoint/2010/main" val="299768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6D4969-A55F-48E4-9FDB-D73CD04BB754}" type="slidenum">
              <a:rPr lang="en-GB" smtClean="0"/>
              <a:t>3</a:t>
            </a:fld>
            <a:endParaRPr lang="en-GB" dirty="0"/>
          </a:p>
        </p:txBody>
      </p:sp>
    </p:spTree>
    <p:extLst>
      <p:ext uri="{BB962C8B-B14F-4D97-AF65-F5344CB8AC3E}">
        <p14:creationId xmlns:p14="http://schemas.microsoft.com/office/powerpoint/2010/main" val="164934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programme to galvanize action and therefore it is about engaging all those involved in the built environment. </a:t>
            </a:r>
          </a:p>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4</a:t>
            </a:fld>
            <a:endParaRPr lang="en-GB" dirty="0"/>
          </a:p>
        </p:txBody>
      </p:sp>
    </p:spTree>
    <p:extLst>
      <p:ext uri="{BB962C8B-B14F-4D97-AF65-F5344CB8AC3E}">
        <p14:creationId xmlns:p14="http://schemas.microsoft.com/office/powerpoint/2010/main" val="115643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 is a company who is supportive of Co2nstructZero helping to communicate and encourage participation.</a:t>
            </a:r>
          </a:p>
          <a:p>
            <a:endParaRPr lang="en-GB" dirty="0"/>
          </a:p>
          <a:p>
            <a:r>
              <a:rPr lang="en-GB" dirty="0"/>
              <a:t>It includes a range of organisations from trade bodies, institutions and business</a:t>
            </a:r>
          </a:p>
          <a:p>
            <a:r>
              <a:rPr lang="en-GB" dirty="0"/>
              <a:t> </a:t>
            </a:r>
          </a:p>
        </p:txBody>
      </p:sp>
      <p:sp>
        <p:nvSpPr>
          <p:cNvPr id="4" name="Slide Number Placeholder 3"/>
          <p:cNvSpPr>
            <a:spLocks noGrp="1"/>
          </p:cNvSpPr>
          <p:nvPr>
            <p:ph type="sldNum" sz="quarter" idx="5"/>
          </p:nvPr>
        </p:nvSpPr>
        <p:spPr/>
        <p:txBody>
          <a:bodyPr/>
          <a:lstStyle/>
          <a:p>
            <a:fld id="{656D4969-A55F-48E4-9FDB-D73CD04BB754}" type="slidenum">
              <a:rPr lang="en-GB" smtClean="0"/>
              <a:t>5</a:t>
            </a:fld>
            <a:endParaRPr lang="en-GB" dirty="0"/>
          </a:p>
        </p:txBody>
      </p:sp>
    </p:spTree>
    <p:extLst>
      <p:ext uri="{BB962C8B-B14F-4D97-AF65-F5344CB8AC3E}">
        <p14:creationId xmlns:p14="http://schemas.microsoft.com/office/powerpoint/2010/main" val="22127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6D4969-A55F-48E4-9FDB-D73CD04BB754}" type="slidenum">
              <a:rPr lang="en-GB" smtClean="0"/>
              <a:t>6</a:t>
            </a:fld>
            <a:endParaRPr lang="en-GB" dirty="0"/>
          </a:p>
        </p:txBody>
      </p:sp>
    </p:spTree>
    <p:extLst>
      <p:ext uri="{BB962C8B-B14F-4D97-AF65-F5344CB8AC3E}">
        <p14:creationId xmlns:p14="http://schemas.microsoft.com/office/powerpoint/2010/main" val="60406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4969-A55F-48E4-9FDB-D73CD04BB754}" type="slidenum">
              <a:rPr lang="en-GB" smtClean="0"/>
              <a:t>7</a:t>
            </a:fld>
            <a:endParaRPr lang="en-GB" dirty="0"/>
          </a:p>
        </p:txBody>
      </p:sp>
    </p:spTree>
    <p:extLst>
      <p:ext uri="{BB962C8B-B14F-4D97-AF65-F5344CB8AC3E}">
        <p14:creationId xmlns:p14="http://schemas.microsoft.com/office/powerpoint/2010/main" val="10166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Construct Zero is the construction sector’s response to the 10 point Plan and </a:t>
            </a:r>
            <a:r>
              <a:rPr lang="en-GB" dirty="0" err="1"/>
              <a:t>CoCC</a:t>
            </a:r>
            <a:r>
              <a:rPr lang="en-GB" dirty="0"/>
              <a:t> 6</a:t>
            </a:r>
            <a:r>
              <a:rPr lang="en-GB" baseline="30000" dirty="0"/>
              <a:t>th</a:t>
            </a:r>
            <a:r>
              <a:rPr lang="en-GB" dirty="0"/>
              <a:t> Carbon Budget. </a:t>
            </a:r>
          </a:p>
          <a:p>
            <a:endParaRPr lang="en-GB" dirty="0"/>
          </a:p>
        </p:txBody>
      </p:sp>
      <p:sp>
        <p:nvSpPr>
          <p:cNvPr id="4" name="Slide Number Placeholder 3"/>
          <p:cNvSpPr>
            <a:spLocks noGrp="1"/>
          </p:cNvSpPr>
          <p:nvPr>
            <p:ph type="sldNum" sz="quarter" idx="5"/>
          </p:nvPr>
        </p:nvSpPr>
        <p:spPr/>
        <p:txBody>
          <a:bodyPr/>
          <a:lstStyle/>
          <a:p>
            <a:fld id="{23D249A8-CF88-4676-8897-4C492FBC1E45}" type="slidenum">
              <a:rPr lang="en-GB" smtClean="0"/>
              <a:t>8</a:t>
            </a:fld>
            <a:endParaRPr lang="en-GB" dirty="0"/>
          </a:p>
        </p:txBody>
      </p:sp>
    </p:spTree>
    <p:extLst>
      <p:ext uri="{BB962C8B-B14F-4D97-AF65-F5344CB8AC3E}">
        <p14:creationId xmlns:p14="http://schemas.microsoft.com/office/powerpoint/2010/main" val="381208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Overall UK emissions were 537 MtCO2 in 2018. There are three areas, collectively representing 43% of UK emissions, which are relevant to the construction sector. These are: Transport, Buildings and Construction activity.</a:t>
            </a:r>
          </a:p>
          <a:p>
            <a:endParaRPr lang="en-GB" dirty="0"/>
          </a:p>
          <a:p>
            <a:r>
              <a:rPr lang="en-GB" dirty="0"/>
              <a:t>Based on these areas, the CLC has used the CCC’s 6th Carbon Budget to determine the following priorities to focus our efforts both as an industry and as individual businesses to maximise the impact we can make</a:t>
            </a:r>
          </a:p>
          <a:p>
            <a:endParaRPr lang="en-GB" dirty="0"/>
          </a:p>
          <a:p>
            <a:r>
              <a:rPr lang="en-GB" dirty="0"/>
              <a:t>This is about green growth and opportunities.</a:t>
            </a:r>
          </a:p>
          <a:p>
            <a:endParaRPr lang="en-GB" dirty="0"/>
          </a:p>
        </p:txBody>
      </p:sp>
      <p:sp>
        <p:nvSpPr>
          <p:cNvPr id="4" name="Slide Number Placeholder 3"/>
          <p:cNvSpPr>
            <a:spLocks noGrp="1"/>
          </p:cNvSpPr>
          <p:nvPr>
            <p:ph type="sldNum" sz="quarter" idx="5"/>
          </p:nvPr>
        </p:nvSpPr>
        <p:spPr/>
        <p:txBody>
          <a:bodyPr/>
          <a:lstStyle/>
          <a:p>
            <a:fld id="{23D249A8-CF88-4676-8897-4C492FBC1E45}" type="slidenum">
              <a:rPr lang="en-GB" smtClean="0"/>
              <a:t>9</a:t>
            </a:fld>
            <a:endParaRPr lang="en-GB" dirty="0"/>
          </a:p>
        </p:txBody>
      </p:sp>
    </p:spTree>
    <p:extLst>
      <p:ext uri="{BB962C8B-B14F-4D97-AF65-F5344CB8AC3E}">
        <p14:creationId xmlns:p14="http://schemas.microsoft.com/office/powerpoint/2010/main" val="2188755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D4128C-167D-0940-B56C-8273043CA306}"/>
              </a:ext>
            </a:extLst>
          </p:cNvPr>
          <p:cNvPicPr>
            <a:picLocks noChangeAspect="1"/>
          </p:cNvPicPr>
          <p:nvPr userDrawn="1"/>
        </p:nvPicPr>
        <p:blipFill rotWithShape="1">
          <a:blip r:embed="rId2"/>
          <a:srcRect l="3589" t="3590" r="3589" b="3588"/>
          <a:stretch/>
        </p:blipFill>
        <p:spPr>
          <a:xfrm>
            <a:off x="-1" y="0"/>
            <a:ext cx="12192001" cy="6857999"/>
          </a:xfrm>
          <a:prstGeom prst="rect">
            <a:avLst/>
          </a:prstGeom>
        </p:spPr>
      </p:pic>
      <p:sp>
        <p:nvSpPr>
          <p:cNvPr id="15" name="Rectangle 14">
            <a:extLst>
              <a:ext uri="{FF2B5EF4-FFF2-40B4-BE49-F238E27FC236}">
                <a16:creationId xmlns:a16="http://schemas.microsoft.com/office/drawing/2014/main" id="{0405811B-E575-E840-AB82-0842DF23F4E3}"/>
              </a:ext>
            </a:extLst>
          </p:cNvPr>
          <p:cNvSpPr/>
          <p:nvPr userDrawn="1"/>
        </p:nvSpPr>
        <p:spPr>
          <a:xfrm>
            <a:off x="0" y="0"/>
            <a:ext cx="12192000" cy="6858000"/>
          </a:xfrm>
          <a:prstGeom prst="rect">
            <a:avLst/>
          </a:prstGeom>
          <a:solidFill>
            <a:srgbClr val="77A23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E74516-F499-A74A-A899-BE024973BA1E}"/>
              </a:ext>
            </a:extLst>
          </p:cNvPr>
          <p:cNvSpPr>
            <a:spLocks noGrp="1"/>
          </p:cNvSpPr>
          <p:nvPr>
            <p:ph type="ctrTitle"/>
          </p:nvPr>
        </p:nvSpPr>
        <p:spPr>
          <a:xfrm>
            <a:off x="1524000" y="2620673"/>
            <a:ext cx="9144000" cy="946872"/>
          </a:xfrm>
          <a:prstGeom prst="rect">
            <a:avLst/>
          </a:prstGeo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A8115949-B567-B541-9BCC-673D3AFAFAC8}"/>
              </a:ext>
            </a:extLst>
          </p:cNvPr>
          <p:cNvPicPr>
            <a:picLocks noChangeAspect="1"/>
          </p:cNvPicPr>
          <p:nvPr userDrawn="1"/>
        </p:nvPicPr>
        <p:blipFill>
          <a:blip r:embed="rId3"/>
          <a:srcRect/>
          <a:stretch/>
        </p:blipFill>
        <p:spPr>
          <a:xfrm>
            <a:off x="8238310" y="300182"/>
            <a:ext cx="3583609" cy="669833"/>
          </a:xfrm>
          <a:prstGeom prst="rect">
            <a:avLst/>
          </a:prstGeom>
        </p:spPr>
      </p:pic>
    </p:spTree>
    <p:extLst>
      <p:ext uri="{BB962C8B-B14F-4D97-AF65-F5344CB8AC3E}">
        <p14:creationId xmlns:p14="http://schemas.microsoft.com/office/powerpoint/2010/main" val="376118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FA66E3-16D5-5E47-8121-92EE03383849}"/>
              </a:ext>
            </a:extLst>
          </p:cNvPr>
          <p:cNvSpPr>
            <a:spLocks noGrp="1"/>
          </p:cNvSpPr>
          <p:nvPr>
            <p:ph type="title" hasCustomPrompt="1"/>
          </p:nvPr>
        </p:nvSpPr>
        <p:spPr>
          <a:xfrm>
            <a:off x="323527" y="1181084"/>
            <a:ext cx="11463559" cy="502267"/>
          </a:xfrm>
          <a:prstGeom prst="rect">
            <a:avLst/>
          </a:prstGeom>
        </p:spPr>
        <p:txBody>
          <a:bodyPr/>
          <a:lstStyle>
            <a:lvl1pPr>
              <a:defRPr sz="1800" b="1">
                <a:solidFill>
                  <a:srgbClr val="77A237"/>
                </a:solidFill>
                <a:latin typeface="Arial" panose="020B0604020202020204" pitchFamily="34" charset="0"/>
                <a:cs typeface="Arial" panose="020B0604020202020204" pitchFamily="34" charset="0"/>
              </a:defRPr>
            </a:lvl1pPr>
          </a:lstStyle>
          <a:p>
            <a:r>
              <a:rPr lang="en-GB" dirty="0"/>
              <a:t>Slide title</a:t>
            </a:r>
            <a:endParaRPr lang="en-US" dirty="0"/>
          </a:p>
        </p:txBody>
      </p:sp>
      <p:sp>
        <p:nvSpPr>
          <p:cNvPr id="5" name="Subtitle 2">
            <a:extLst>
              <a:ext uri="{FF2B5EF4-FFF2-40B4-BE49-F238E27FC236}">
                <a16:creationId xmlns:a16="http://schemas.microsoft.com/office/drawing/2014/main" id="{AE7E34F9-B690-4C4F-A9F0-44A02C61FE04}"/>
              </a:ext>
            </a:extLst>
          </p:cNvPr>
          <p:cNvSpPr>
            <a:spLocks noGrp="1"/>
          </p:cNvSpPr>
          <p:nvPr>
            <p:ph type="subTitle" idx="1" hasCustomPrompt="1"/>
          </p:nvPr>
        </p:nvSpPr>
        <p:spPr>
          <a:xfrm>
            <a:off x="323527" y="1683002"/>
            <a:ext cx="11463559" cy="441399"/>
          </a:xfrm>
          <a:prstGeom prst="rect">
            <a:avLst/>
          </a:prstGeom>
        </p:spPr>
        <p:txBody>
          <a:bodyPr/>
          <a:lstStyle>
            <a:lvl1pPr marL="0" indent="0" algn="l">
              <a:buNone/>
              <a:defRPr sz="16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Slide subtitle</a:t>
            </a:r>
            <a:endParaRPr lang="en-US" dirty="0"/>
          </a:p>
        </p:txBody>
      </p:sp>
      <p:sp>
        <p:nvSpPr>
          <p:cNvPr id="6" name="Text Placeholder 3">
            <a:extLst>
              <a:ext uri="{FF2B5EF4-FFF2-40B4-BE49-F238E27FC236}">
                <a16:creationId xmlns:a16="http://schemas.microsoft.com/office/drawing/2014/main" id="{7E71BE0B-6061-8943-AAD2-0D96B403B768}"/>
              </a:ext>
            </a:extLst>
          </p:cNvPr>
          <p:cNvSpPr>
            <a:spLocks noGrp="1"/>
          </p:cNvSpPr>
          <p:nvPr>
            <p:ph type="body" sz="half" idx="2" hasCustomPrompt="1"/>
          </p:nvPr>
        </p:nvSpPr>
        <p:spPr>
          <a:xfrm>
            <a:off x="323526" y="2125980"/>
            <a:ext cx="11463559" cy="4127867"/>
          </a:xfrm>
          <a:prstGeom prst="rect">
            <a:avLst/>
          </a:prstGeom>
        </p:spPr>
        <p:txBody>
          <a:bodyPr/>
          <a:lstStyle>
            <a:lvl1pPr marL="0" marR="0" indent="0" algn="l" defTabSz="914400" rtl="0" eaLnBrk="1" fontAlgn="base" latinLnBrk="0" hangingPunct="1">
              <a:lnSpc>
                <a:spcPct val="100000"/>
              </a:lnSpc>
              <a:spcBef>
                <a:spcPct val="30000"/>
              </a:spcBef>
              <a:spcAft>
                <a:spcPct val="0"/>
              </a:spcAft>
              <a:buClr>
                <a:srgbClr val="00A8EC"/>
              </a:buClr>
              <a:buSzPct val="100000"/>
              <a:buFont typeface="Arial" panose="020B0604020202020204" pitchFamily="34" charset="0"/>
              <a:buNone/>
              <a:tabLst/>
              <a:defRPr sz="1200" b="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copy here</a:t>
            </a:r>
          </a:p>
          <a:p>
            <a:pPr lvl="0"/>
            <a:endParaRPr lang="en-GB" dirty="0"/>
          </a:p>
          <a:p>
            <a:pPr marL="0" marR="0" lvl="0" indent="0" algn="l" defTabSz="914400" rtl="0" eaLnBrk="1" fontAlgn="base" latinLnBrk="0" hangingPunct="1">
              <a:lnSpc>
                <a:spcPct val="100000"/>
              </a:lnSpc>
              <a:spcBef>
                <a:spcPct val="30000"/>
              </a:spcBef>
              <a:spcAft>
                <a:spcPct val="0"/>
              </a:spcAft>
              <a:buClr>
                <a:srgbClr val="00A8EC"/>
              </a:buClr>
              <a:buSzPct val="100000"/>
              <a:buFont typeface="Arial" panose="020B0604020202020204" pitchFamily="34" charset="0"/>
              <a:buChar char="•"/>
              <a:tabLst/>
              <a:defRPr/>
            </a:pPr>
            <a:r>
              <a:rPr lang="en-GB" dirty="0"/>
              <a:t>Bullets</a:t>
            </a:r>
          </a:p>
        </p:txBody>
      </p:sp>
    </p:spTree>
    <p:extLst>
      <p:ext uri="{BB962C8B-B14F-4D97-AF65-F5344CB8AC3E}">
        <p14:creationId xmlns:p14="http://schemas.microsoft.com/office/powerpoint/2010/main" val="315440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2B89-3BF0-4170-8A41-A1963F47AA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4D8A08-3153-478B-938C-6D54F3B1C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F70F0A-ACCF-4AF1-B6E3-5141777285F4}"/>
              </a:ext>
            </a:extLst>
          </p:cNvPr>
          <p:cNvSpPr>
            <a:spLocks noGrp="1"/>
          </p:cNvSpPr>
          <p:nvPr>
            <p:ph type="dt" sz="half" idx="10"/>
          </p:nvPr>
        </p:nvSpPr>
        <p:spPr/>
        <p:txBody>
          <a:bodyPr/>
          <a:lstStyle/>
          <a:p>
            <a:fld id="{5CB728F9-65AF-4011-A6F4-A9BE2EEDE2AF}" type="datetimeFigureOut">
              <a:rPr lang="en-GB" smtClean="0"/>
              <a:t>17/11/2021</a:t>
            </a:fld>
            <a:endParaRPr lang="en-GB"/>
          </a:p>
        </p:txBody>
      </p:sp>
      <p:sp>
        <p:nvSpPr>
          <p:cNvPr id="5" name="Footer Placeholder 4">
            <a:extLst>
              <a:ext uri="{FF2B5EF4-FFF2-40B4-BE49-F238E27FC236}">
                <a16:creationId xmlns:a16="http://schemas.microsoft.com/office/drawing/2014/main" id="{4CC6582A-0F96-4070-8C34-FC8FA67A7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6266D-99C6-439A-931D-9967958C0B50}"/>
              </a:ext>
            </a:extLst>
          </p:cNvPr>
          <p:cNvSpPr>
            <a:spLocks noGrp="1"/>
          </p:cNvSpPr>
          <p:nvPr>
            <p:ph type="sldNum" sz="quarter" idx="12"/>
          </p:nvPr>
        </p:nvSpPr>
        <p:spPr/>
        <p:txBody>
          <a:bodyPr/>
          <a:lstStyle/>
          <a:p>
            <a:fld id="{23FE6565-9E02-4FAA-9781-0D051CB71168}" type="slidenum">
              <a:rPr lang="en-GB" smtClean="0"/>
              <a:t>‹#›</a:t>
            </a:fld>
            <a:endParaRPr lang="en-GB"/>
          </a:p>
        </p:txBody>
      </p:sp>
    </p:spTree>
    <p:extLst>
      <p:ext uri="{BB962C8B-B14F-4D97-AF65-F5344CB8AC3E}">
        <p14:creationId xmlns:p14="http://schemas.microsoft.com/office/powerpoint/2010/main" val="1681293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2BE72-02C0-D24A-B352-0CDBCB767C20}"/>
              </a:ext>
            </a:extLst>
          </p:cNvPr>
          <p:cNvPicPr>
            <a:picLocks noChangeAspect="1"/>
          </p:cNvPicPr>
          <p:nvPr userDrawn="1"/>
        </p:nvPicPr>
        <p:blipFill>
          <a:blip r:embed="rId5"/>
          <a:srcRect/>
          <a:stretch/>
        </p:blipFill>
        <p:spPr>
          <a:xfrm>
            <a:off x="8238310" y="299398"/>
            <a:ext cx="3583608" cy="671401"/>
          </a:xfrm>
          <a:prstGeom prst="rect">
            <a:avLst/>
          </a:prstGeom>
        </p:spPr>
      </p:pic>
    </p:spTree>
    <p:extLst>
      <p:ext uri="{BB962C8B-B14F-4D97-AF65-F5344CB8AC3E}">
        <p14:creationId xmlns:p14="http://schemas.microsoft.com/office/powerpoint/2010/main" val="19564290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atriona.duncan2@beis.gov.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theccc.org.uk/publication/sixth-carbon-budget/" TargetMode="External"/><Relationship Id="rId4" Type="http://schemas.openxmlformats.org/officeDocument/2006/relationships/hyperlink" Target="https://www.gov.uk/government/publications/the-ten-point-plan-for-a-green-industrial-revolution/tit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261257" y="2539150"/>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349106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95CC-59E8-4273-8B68-2D9BD8E8B9AA}"/>
              </a:ext>
            </a:extLst>
          </p:cNvPr>
          <p:cNvSpPr>
            <a:spLocks noGrp="1"/>
          </p:cNvSpPr>
          <p:nvPr>
            <p:ph type="title"/>
          </p:nvPr>
        </p:nvSpPr>
        <p:spPr>
          <a:xfrm>
            <a:off x="94268" y="384920"/>
            <a:ext cx="11463559" cy="502267"/>
          </a:xfrm>
        </p:spPr>
        <p:txBody>
          <a:bodyPr/>
          <a:lstStyle/>
          <a:p>
            <a:r>
              <a:rPr lang="en-GB" dirty="0">
                <a:solidFill>
                  <a:srgbClr val="92D050"/>
                </a:solidFill>
              </a:rPr>
              <a:t>The Performance Framework</a:t>
            </a:r>
          </a:p>
        </p:txBody>
      </p:sp>
      <p:sp>
        <p:nvSpPr>
          <p:cNvPr id="14" name="TextBox 13">
            <a:extLst>
              <a:ext uri="{FF2B5EF4-FFF2-40B4-BE49-F238E27FC236}">
                <a16:creationId xmlns:a16="http://schemas.microsoft.com/office/drawing/2014/main" id="{3C289D03-16B3-418E-8250-3B8DCD59FE6E}"/>
              </a:ext>
            </a:extLst>
          </p:cNvPr>
          <p:cNvSpPr txBox="1"/>
          <p:nvPr/>
        </p:nvSpPr>
        <p:spPr>
          <a:xfrm>
            <a:off x="4355185" y="3150497"/>
            <a:ext cx="3890395" cy="6524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Construct Zero Programme Board</a:t>
            </a:r>
          </a:p>
        </p:txBody>
      </p:sp>
      <p:sp>
        <p:nvSpPr>
          <p:cNvPr id="23" name="TextBox 22">
            <a:extLst>
              <a:ext uri="{FF2B5EF4-FFF2-40B4-BE49-F238E27FC236}">
                <a16:creationId xmlns:a16="http://schemas.microsoft.com/office/drawing/2014/main" id="{A699D52B-9245-4A37-8CE6-1F8A435FEEF8}"/>
              </a:ext>
            </a:extLst>
          </p:cNvPr>
          <p:cNvSpPr txBox="1"/>
          <p:nvPr/>
        </p:nvSpPr>
        <p:spPr>
          <a:xfrm>
            <a:off x="364220" y="1768562"/>
            <a:ext cx="11463559" cy="3416320"/>
          </a:xfrm>
          <a:prstGeom prst="rect">
            <a:avLst/>
          </a:prstGeom>
          <a:noFill/>
        </p:spPr>
        <p:txBody>
          <a:bodyPr wrap="square">
            <a:spAutoFit/>
          </a:bodyPr>
          <a:lstStyle/>
          <a:p>
            <a:r>
              <a:rPr lang="en-GB" dirty="0"/>
              <a:t>The Performance Framework has been developed to provide the CLC with a </a:t>
            </a:r>
            <a:r>
              <a:rPr lang="en-GB" b="1" dirty="0"/>
              <a:t>sector level dashboard </a:t>
            </a:r>
            <a:r>
              <a:rPr lang="en-GB" dirty="0"/>
              <a:t>on our progress towards Net Zero aimed at </a:t>
            </a:r>
            <a:r>
              <a:rPr lang="en-GB" b="1" dirty="0"/>
              <a:t>motivating businesses to action </a:t>
            </a:r>
            <a:r>
              <a:rPr lang="en-GB" dirty="0"/>
              <a:t>and to help those outside the sector understand our progress</a:t>
            </a:r>
          </a:p>
          <a:p>
            <a:r>
              <a:rPr lang="en-GB" dirty="0"/>
              <a:t>We intend to collate data for the dashboard on a </a:t>
            </a:r>
            <a:r>
              <a:rPr lang="en-GB" b="1" dirty="0"/>
              <a:t>quarterly basis albeit not every metric </a:t>
            </a:r>
            <a:r>
              <a:rPr lang="en-GB" dirty="0"/>
              <a:t>will be available quarterly. The data itself will be drawn from sources which already aggregate it, known as data point owners.</a:t>
            </a:r>
          </a:p>
          <a:p>
            <a:endParaRPr lang="en-GB" dirty="0"/>
          </a:p>
          <a:p>
            <a:r>
              <a:rPr lang="en-GB" dirty="0"/>
              <a:t>In developing the sector level dashboard we have identified </a:t>
            </a:r>
            <a:r>
              <a:rPr lang="en-GB" b="1" dirty="0"/>
              <a:t>Project and Business Metrics </a:t>
            </a:r>
            <a:r>
              <a:rPr lang="en-GB" dirty="0"/>
              <a:t>which align to the sector level indicators. </a:t>
            </a:r>
            <a:r>
              <a:rPr lang="en-GB" b="1" dirty="0"/>
              <a:t>We don’t intend to measure these on a quarterly basis</a:t>
            </a:r>
            <a:r>
              <a:rPr lang="en-GB" dirty="0"/>
              <a:t>, they have been issued for guidance to businesses and projects to consider when developing their own plans.</a:t>
            </a:r>
          </a:p>
          <a:p>
            <a:endParaRPr lang="en-GB" dirty="0"/>
          </a:p>
          <a:p>
            <a:r>
              <a:rPr lang="en-GB" dirty="0"/>
              <a:t>The Performance Framework is very closely aligned with Government policy and draws on emerging thinking on</a:t>
            </a:r>
          </a:p>
          <a:p>
            <a:r>
              <a:rPr lang="en-GB" dirty="0"/>
              <a:t>carbon measurement and assessment, as such it will evolve over time and we will no doubt </a:t>
            </a:r>
            <a:r>
              <a:rPr lang="en-GB" b="1" dirty="0"/>
              <a:t>update and improve the metrics</a:t>
            </a:r>
            <a:r>
              <a:rPr lang="en-GB" dirty="0"/>
              <a:t>. Those that are published today are a starting point so we can review, test and define.</a:t>
            </a:r>
          </a:p>
        </p:txBody>
      </p:sp>
    </p:spTree>
    <p:extLst>
      <p:ext uri="{BB962C8B-B14F-4D97-AF65-F5344CB8AC3E}">
        <p14:creationId xmlns:p14="http://schemas.microsoft.com/office/powerpoint/2010/main" val="76571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B593-5B6B-40FB-B38A-D7DD8164F970}"/>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2A4A1F31-532E-4515-8DAE-293C52E23D7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FF01AFA7-5C35-4EFF-92BC-ED56923B4E19}"/>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3BFA6DF1-A1DE-466A-B201-260E22B70575}"/>
              </a:ext>
            </a:extLst>
          </p:cNvPr>
          <p:cNvPicPr>
            <a:picLocks noChangeAspect="1"/>
          </p:cNvPicPr>
          <p:nvPr/>
        </p:nvPicPr>
        <p:blipFill>
          <a:blip r:embed="rId3"/>
          <a:stretch>
            <a:fillRect/>
          </a:stretch>
        </p:blipFill>
        <p:spPr>
          <a:xfrm>
            <a:off x="43804" y="92605"/>
            <a:ext cx="12148196" cy="6765395"/>
          </a:xfrm>
          <a:prstGeom prst="rect">
            <a:avLst/>
          </a:prstGeom>
        </p:spPr>
      </p:pic>
    </p:spTree>
    <p:extLst>
      <p:ext uri="{BB962C8B-B14F-4D97-AF65-F5344CB8AC3E}">
        <p14:creationId xmlns:p14="http://schemas.microsoft.com/office/powerpoint/2010/main" val="361889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E67E-4643-459F-BB90-2524129D5232}"/>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A8018789-2427-4616-AC20-03D680357E8F}"/>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0C719602-75BD-42BE-ACC5-A5512DCFC662}"/>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ECB43A23-CC0B-4FD1-BB18-C83830BF5D68}"/>
              </a:ext>
            </a:extLst>
          </p:cNvPr>
          <p:cNvPicPr>
            <a:picLocks noChangeAspect="1"/>
          </p:cNvPicPr>
          <p:nvPr/>
        </p:nvPicPr>
        <p:blipFill>
          <a:blip r:embed="rId3"/>
          <a:stretch>
            <a:fillRect/>
          </a:stretch>
        </p:blipFill>
        <p:spPr>
          <a:xfrm>
            <a:off x="0" y="19952"/>
            <a:ext cx="12192000" cy="6818095"/>
          </a:xfrm>
          <a:prstGeom prst="rect">
            <a:avLst/>
          </a:prstGeom>
        </p:spPr>
      </p:pic>
    </p:spTree>
    <p:extLst>
      <p:ext uri="{BB962C8B-B14F-4D97-AF65-F5344CB8AC3E}">
        <p14:creationId xmlns:p14="http://schemas.microsoft.com/office/powerpoint/2010/main" val="161814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8A33-7491-44A1-9DC8-B00A3E884980}"/>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F0A60CE8-2CD8-4DDC-A537-0FD4CB8DDDB2}"/>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1ACA77C2-F14F-4483-9BEB-D0CE08FFFE42}"/>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E1066C9E-93BD-4D11-BBBC-1A07CB9604B5}"/>
              </a:ext>
            </a:extLst>
          </p:cNvPr>
          <p:cNvPicPr>
            <a:picLocks noChangeAspect="1"/>
          </p:cNvPicPr>
          <p:nvPr/>
        </p:nvPicPr>
        <p:blipFill>
          <a:blip r:embed="rId3"/>
          <a:stretch>
            <a:fillRect/>
          </a:stretch>
        </p:blipFill>
        <p:spPr>
          <a:xfrm>
            <a:off x="30788" y="0"/>
            <a:ext cx="12130423" cy="6858000"/>
          </a:xfrm>
          <a:prstGeom prst="rect">
            <a:avLst/>
          </a:prstGeom>
        </p:spPr>
      </p:pic>
    </p:spTree>
    <p:extLst>
      <p:ext uri="{BB962C8B-B14F-4D97-AF65-F5344CB8AC3E}">
        <p14:creationId xmlns:p14="http://schemas.microsoft.com/office/powerpoint/2010/main" val="417854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DF31-66C0-4352-8A6E-1C5E40BE762E}"/>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86E3D58D-6380-4A73-8FF5-480C81C67A8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B9425658-C978-408F-A448-094E1E4187FD}"/>
              </a:ext>
            </a:extLst>
          </p:cNvPr>
          <p:cNvSpPr>
            <a:spLocks noGrp="1"/>
          </p:cNvSpPr>
          <p:nvPr>
            <p:ph type="body" sz="half" idx="2"/>
          </p:nvPr>
        </p:nvSpPr>
        <p:spPr/>
        <p:txBody>
          <a:bodyPr/>
          <a:lstStyle/>
          <a:p>
            <a:endParaRPr lang="en-GB"/>
          </a:p>
        </p:txBody>
      </p:sp>
      <p:pic>
        <p:nvPicPr>
          <p:cNvPr id="6" name="Picture 5">
            <a:extLst>
              <a:ext uri="{FF2B5EF4-FFF2-40B4-BE49-F238E27FC236}">
                <a16:creationId xmlns:a16="http://schemas.microsoft.com/office/drawing/2014/main" id="{AEBC7662-592A-40FA-A2E5-9C03D30E0DCC}"/>
              </a:ext>
            </a:extLst>
          </p:cNvPr>
          <p:cNvPicPr>
            <a:picLocks noChangeAspect="1"/>
          </p:cNvPicPr>
          <p:nvPr/>
        </p:nvPicPr>
        <p:blipFill>
          <a:blip r:embed="rId3"/>
          <a:stretch>
            <a:fillRect/>
          </a:stretch>
        </p:blipFill>
        <p:spPr>
          <a:xfrm>
            <a:off x="16971" y="0"/>
            <a:ext cx="12158058" cy="6858000"/>
          </a:xfrm>
          <a:prstGeom prst="rect">
            <a:avLst/>
          </a:prstGeom>
        </p:spPr>
      </p:pic>
    </p:spTree>
    <p:extLst>
      <p:ext uri="{BB962C8B-B14F-4D97-AF65-F5344CB8AC3E}">
        <p14:creationId xmlns:p14="http://schemas.microsoft.com/office/powerpoint/2010/main" val="362587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5B67-E9F4-499C-83AB-B506C6880474}"/>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34B2F4FE-531C-4C8D-BC8D-8B02FDB0CBB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070CBC24-0C51-4CAC-BC84-EE14B7A1B7AF}"/>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615F3682-4091-4E61-8020-22AAB6F19678}"/>
              </a:ext>
            </a:extLst>
          </p:cNvPr>
          <p:cNvPicPr>
            <a:picLocks noChangeAspect="1"/>
          </p:cNvPicPr>
          <p:nvPr/>
        </p:nvPicPr>
        <p:blipFill>
          <a:blip r:embed="rId3"/>
          <a:stretch>
            <a:fillRect/>
          </a:stretch>
        </p:blipFill>
        <p:spPr>
          <a:xfrm>
            <a:off x="0" y="36871"/>
            <a:ext cx="12192000" cy="6784258"/>
          </a:xfrm>
          <a:prstGeom prst="rect">
            <a:avLst/>
          </a:prstGeom>
        </p:spPr>
      </p:pic>
    </p:spTree>
    <p:extLst>
      <p:ext uri="{BB962C8B-B14F-4D97-AF65-F5344CB8AC3E}">
        <p14:creationId xmlns:p14="http://schemas.microsoft.com/office/powerpoint/2010/main" val="231906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442-F3C9-442C-827F-665ED82582AF}"/>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62081C6F-ADE8-4928-AEC1-42FCFC1D37DC}"/>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8AE682C2-8452-4DC7-A5A0-6A7B57AC8888}"/>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44B75E76-7F5F-4AAD-A422-697C55E43EBA}"/>
              </a:ext>
            </a:extLst>
          </p:cNvPr>
          <p:cNvPicPr>
            <a:picLocks noChangeAspect="1"/>
          </p:cNvPicPr>
          <p:nvPr/>
        </p:nvPicPr>
        <p:blipFill>
          <a:blip r:embed="rId3"/>
          <a:stretch>
            <a:fillRect/>
          </a:stretch>
        </p:blipFill>
        <p:spPr>
          <a:xfrm>
            <a:off x="92364" y="0"/>
            <a:ext cx="12007272" cy="6858000"/>
          </a:xfrm>
          <a:prstGeom prst="rect">
            <a:avLst/>
          </a:prstGeom>
        </p:spPr>
      </p:pic>
    </p:spTree>
    <p:extLst>
      <p:ext uri="{BB962C8B-B14F-4D97-AF65-F5344CB8AC3E}">
        <p14:creationId xmlns:p14="http://schemas.microsoft.com/office/powerpoint/2010/main" val="116492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3957-A2A5-40A2-8D03-403F609F36D2}"/>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F262E27D-BF96-4E1F-B2AC-8E2A0845FB3B}"/>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202F991F-C502-4EB6-A614-E40F4B8A1156}"/>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DD961E1B-038E-4B54-B134-3C7FD545DD0E}"/>
              </a:ext>
            </a:extLst>
          </p:cNvPr>
          <p:cNvPicPr>
            <a:picLocks noChangeAspect="1"/>
          </p:cNvPicPr>
          <p:nvPr/>
        </p:nvPicPr>
        <p:blipFill>
          <a:blip r:embed="rId3"/>
          <a:stretch>
            <a:fillRect/>
          </a:stretch>
        </p:blipFill>
        <p:spPr>
          <a:xfrm>
            <a:off x="0" y="2865"/>
            <a:ext cx="12192000" cy="6852270"/>
          </a:xfrm>
          <a:prstGeom prst="rect">
            <a:avLst/>
          </a:prstGeom>
        </p:spPr>
      </p:pic>
      <p:pic>
        <p:nvPicPr>
          <p:cNvPr id="8" name="Picture 7">
            <a:extLst>
              <a:ext uri="{FF2B5EF4-FFF2-40B4-BE49-F238E27FC236}">
                <a16:creationId xmlns:a16="http://schemas.microsoft.com/office/drawing/2014/main" id="{71570A55-7435-4DF0-9C8B-721452B93095}"/>
              </a:ext>
            </a:extLst>
          </p:cNvPr>
          <p:cNvPicPr>
            <a:picLocks noChangeAspect="1"/>
          </p:cNvPicPr>
          <p:nvPr/>
        </p:nvPicPr>
        <p:blipFill>
          <a:blip r:embed="rId3"/>
          <a:stretch>
            <a:fillRect/>
          </a:stretch>
        </p:blipFill>
        <p:spPr>
          <a:xfrm>
            <a:off x="0" y="2865"/>
            <a:ext cx="12192000" cy="6852270"/>
          </a:xfrm>
          <a:prstGeom prst="rect">
            <a:avLst/>
          </a:prstGeom>
        </p:spPr>
      </p:pic>
    </p:spTree>
    <p:extLst>
      <p:ext uri="{BB962C8B-B14F-4D97-AF65-F5344CB8AC3E}">
        <p14:creationId xmlns:p14="http://schemas.microsoft.com/office/powerpoint/2010/main" val="345503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98DB-38C2-4690-8F07-BEAEFB46571E}"/>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4BA8C57B-1411-464D-9493-5D3352DCF41E}"/>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BC4DDB4A-6A6F-4BFB-8C5C-76CCE6FC345B}"/>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BC48AEF1-C800-4651-9E3F-280AD0306D2E}"/>
              </a:ext>
            </a:extLst>
          </p:cNvPr>
          <p:cNvPicPr>
            <a:picLocks noChangeAspect="1"/>
          </p:cNvPicPr>
          <p:nvPr/>
        </p:nvPicPr>
        <p:blipFill>
          <a:blip r:embed="rId3"/>
          <a:stretch>
            <a:fillRect/>
          </a:stretch>
        </p:blipFill>
        <p:spPr>
          <a:xfrm>
            <a:off x="0" y="52519"/>
            <a:ext cx="12192000" cy="6752962"/>
          </a:xfrm>
          <a:prstGeom prst="rect">
            <a:avLst/>
          </a:prstGeom>
        </p:spPr>
      </p:pic>
    </p:spTree>
    <p:extLst>
      <p:ext uri="{BB962C8B-B14F-4D97-AF65-F5344CB8AC3E}">
        <p14:creationId xmlns:p14="http://schemas.microsoft.com/office/powerpoint/2010/main" val="53457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32F9-FCD9-492C-9799-2A8EE17B833B}"/>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0452311D-0907-4F81-858D-3D47377ECE6E}"/>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5A5BE9F0-E88A-4EFE-ADCC-21C82C426F10}"/>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a16="http://schemas.microsoft.com/office/drawing/2014/main" id="{25B55E2F-37FE-431A-9743-7609264E7EA1}"/>
              </a:ext>
            </a:extLst>
          </p:cNvPr>
          <p:cNvPicPr>
            <a:picLocks noChangeAspect="1"/>
          </p:cNvPicPr>
          <p:nvPr/>
        </p:nvPicPr>
        <p:blipFill>
          <a:blip r:embed="rId3"/>
          <a:stretch>
            <a:fillRect/>
          </a:stretch>
        </p:blipFill>
        <p:spPr>
          <a:xfrm>
            <a:off x="31101" y="0"/>
            <a:ext cx="12129797" cy="6858000"/>
          </a:xfrm>
          <a:prstGeom prst="rect">
            <a:avLst/>
          </a:prstGeom>
        </p:spPr>
      </p:pic>
    </p:spTree>
    <p:extLst>
      <p:ext uri="{BB962C8B-B14F-4D97-AF65-F5344CB8AC3E}">
        <p14:creationId xmlns:p14="http://schemas.microsoft.com/office/powerpoint/2010/main" val="259980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D65B-9415-034F-B7CC-793C684BBFAF}"/>
              </a:ext>
            </a:extLst>
          </p:cNvPr>
          <p:cNvSpPr>
            <a:spLocks noGrp="1"/>
          </p:cNvSpPr>
          <p:nvPr>
            <p:ph type="title"/>
          </p:nvPr>
        </p:nvSpPr>
        <p:spPr>
          <a:xfrm>
            <a:off x="192898" y="285023"/>
            <a:ext cx="11463559" cy="502267"/>
          </a:xfrm>
        </p:spPr>
        <p:txBody>
          <a:bodyPr/>
          <a:lstStyle/>
          <a:p>
            <a:r>
              <a:rPr lang="en-GB" dirty="0">
                <a:solidFill>
                  <a:srgbClr val="92D050"/>
                </a:solidFill>
              </a:rPr>
              <a:t>Co</a:t>
            </a:r>
            <a:r>
              <a:rPr lang="en-GB" baseline="-25000" dirty="0">
                <a:solidFill>
                  <a:srgbClr val="92D050"/>
                </a:solidFill>
              </a:rPr>
              <a:t>2</a:t>
            </a:r>
            <a:r>
              <a:rPr lang="en-GB" dirty="0">
                <a:solidFill>
                  <a:srgbClr val="92D050"/>
                </a:solidFill>
              </a:rPr>
              <a:t>nstructZero – The aims</a:t>
            </a:r>
            <a:endParaRPr lang="en-US" dirty="0">
              <a:solidFill>
                <a:srgbClr val="92D050"/>
              </a:solidFill>
            </a:endParaRPr>
          </a:p>
        </p:txBody>
      </p:sp>
      <p:pic>
        <p:nvPicPr>
          <p:cNvPr id="8" name="Picture 7">
            <a:extLst>
              <a:ext uri="{FF2B5EF4-FFF2-40B4-BE49-F238E27FC236}">
                <a16:creationId xmlns:a16="http://schemas.microsoft.com/office/drawing/2014/main" id="{F6CAD057-0923-4F25-9F26-F008AF25E6C1}"/>
              </a:ext>
            </a:extLst>
          </p:cNvPr>
          <p:cNvPicPr>
            <a:picLocks noChangeAspect="1"/>
          </p:cNvPicPr>
          <p:nvPr/>
        </p:nvPicPr>
        <p:blipFill>
          <a:blip r:embed="rId3"/>
          <a:stretch>
            <a:fillRect/>
          </a:stretch>
        </p:blipFill>
        <p:spPr>
          <a:xfrm>
            <a:off x="500228" y="3541928"/>
            <a:ext cx="11537662" cy="2322317"/>
          </a:xfrm>
          <a:prstGeom prst="rect">
            <a:avLst/>
          </a:prstGeom>
        </p:spPr>
      </p:pic>
      <p:sp>
        <p:nvSpPr>
          <p:cNvPr id="10" name="Rectangle 9">
            <a:extLst>
              <a:ext uri="{FF2B5EF4-FFF2-40B4-BE49-F238E27FC236}">
                <a16:creationId xmlns:a16="http://schemas.microsoft.com/office/drawing/2014/main" id="{F23C11B7-91EF-4FAC-B27E-52EA7EC7FD68}"/>
              </a:ext>
            </a:extLst>
          </p:cNvPr>
          <p:cNvSpPr/>
          <p:nvPr/>
        </p:nvSpPr>
        <p:spPr>
          <a:xfrm>
            <a:off x="323527" y="6377049"/>
            <a:ext cx="2146541" cy="22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noFill/>
            </a:endParaRPr>
          </a:p>
        </p:txBody>
      </p:sp>
      <p:sp>
        <p:nvSpPr>
          <p:cNvPr id="12" name="TextBox 11">
            <a:extLst>
              <a:ext uri="{FF2B5EF4-FFF2-40B4-BE49-F238E27FC236}">
                <a16:creationId xmlns:a16="http://schemas.microsoft.com/office/drawing/2014/main" id="{3654F1AA-7FF0-484A-AC2E-1581FD8B5CB3}"/>
              </a:ext>
            </a:extLst>
          </p:cNvPr>
          <p:cNvSpPr txBox="1"/>
          <p:nvPr/>
        </p:nvSpPr>
        <p:spPr>
          <a:xfrm>
            <a:off x="622342" y="968783"/>
            <a:ext cx="10865922" cy="2308324"/>
          </a:xfrm>
          <a:prstGeom prst="rect">
            <a:avLst/>
          </a:prstGeom>
          <a:noFill/>
        </p:spPr>
        <p:txBody>
          <a:bodyPr wrap="square" rtlCol="0">
            <a:spAutoFit/>
          </a:bodyPr>
          <a:lstStyle/>
          <a:p>
            <a:r>
              <a:rPr lang="en-GB" i="1" dirty="0"/>
              <a:t>‘’Construct Zero’s role is </a:t>
            </a:r>
            <a:r>
              <a:rPr lang="en-GB" b="1" i="1" dirty="0"/>
              <a:t>not to develop new solutions, roadmaps or new pathways </a:t>
            </a:r>
            <a:r>
              <a:rPr lang="en-GB" i="1" dirty="0"/>
              <a:t>– there are many groups in the industry well placed to do this </a:t>
            </a:r>
            <a:r>
              <a:rPr lang="en-GB" i="1" strike="sngStrike" dirty="0"/>
              <a:t>–</a:t>
            </a:r>
            <a:r>
              <a:rPr lang="en-GB" i="1" dirty="0"/>
              <a:t> but we believe that the CLC does have a critical role to play in </a:t>
            </a:r>
            <a:r>
              <a:rPr lang="en-GB" b="1" i="1" dirty="0"/>
              <a:t>bringing people together to consolidate collective actions and plans </a:t>
            </a:r>
            <a:r>
              <a:rPr lang="en-GB" i="1" dirty="0"/>
              <a:t>for the sector. </a:t>
            </a:r>
          </a:p>
          <a:p>
            <a:endParaRPr lang="en-GB" i="1" dirty="0"/>
          </a:p>
          <a:p>
            <a:r>
              <a:rPr lang="en-GB" i="1" dirty="0"/>
              <a:t>We can help </a:t>
            </a:r>
            <a:r>
              <a:rPr lang="en-GB" b="1" i="1" dirty="0"/>
              <a:t>drive change </a:t>
            </a:r>
            <a:r>
              <a:rPr lang="en-GB" i="1" dirty="0"/>
              <a:t>by helping to </a:t>
            </a:r>
            <a:r>
              <a:rPr lang="en-GB" b="1" i="1" dirty="0"/>
              <a:t>share innovative solutions and set transparent goals </a:t>
            </a:r>
            <a:r>
              <a:rPr lang="en-GB" i="1" dirty="0"/>
              <a:t>and clear actions that everyone can help to achieve.’’ </a:t>
            </a:r>
          </a:p>
          <a:p>
            <a:r>
              <a:rPr lang="en-GB" i="1" dirty="0"/>
              <a:t> </a:t>
            </a:r>
          </a:p>
          <a:p>
            <a:r>
              <a:rPr lang="en-GB" dirty="0"/>
              <a:t>Andy Mitchell CLC Co-Chair</a:t>
            </a:r>
          </a:p>
        </p:txBody>
      </p:sp>
    </p:spTree>
    <p:extLst>
      <p:ext uri="{BB962C8B-B14F-4D97-AF65-F5344CB8AC3E}">
        <p14:creationId xmlns:p14="http://schemas.microsoft.com/office/powerpoint/2010/main" val="344852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C897-E835-B540-9E6E-BE81D29E1D2D}"/>
              </a:ext>
            </a:extLst>
          </p:cNvPr>
          <p:cNvSpPr>
            <a:spLocks noGrp="1"/>
          </p:cNvSpPr>
          <p:nvPr>
            <p:ph type="ctrTitle"/>
          </p:nvPr>
        </p:nvSpPr>
        <p:spPr>
          <a:xfrm>
            <a:off x="1524000" y="2620673"/>
            <a:ext cx="9144000" cy="946872"/>
          </a:xfrm>
        </p:spPr>
        <p:txBody>
          <a:bodyPr/>
          <a:lstStyle/>
          <a:p>
            <a:r>
              <a:rPr lang="en-US" dirty="0"/>
              <a:t>Questions</a:t>
            </a:r>
          </a:p>
        </p:txBody>
      </p:sp>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468597" y="3972024"/>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107939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C897-E835-B540-9E6E-BE81D29E1D2D}"/>
              </a:ext>
            </a:extLst>
          </p:cNvPr>
          <p:cNvSpPr>
            <a:spLocks noGrp="1"/>
          </p:cNvSpPr>
          <p:nvPr>
            <p:ph type="ctrTitle"/>
          </p:nvPr>
        </p:nvSpPr>
        <p:spPr>
          <a:xfrm>
            <a:off x="1524000" y="2620673"/>
            <a:ext cx="9144000" cy="946872"/>
          </a:xfrm>
        </p:spPr>
        <p:txBody>
          <a:bodyPr/>
          <a:lstStyle/>
          <a:p>
            <a:r>
              <a:rPr lang="en-US" dirty="0"/>
              <a:t>Communications and events</a:t>
            </a:r>
          </a:p>
        </p:txBody>
      </p:sp>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468597" y="3972024"/>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361125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7BDFCE-2132-4B3C-BDA9-295A7E442230}"/>
              </a:ext>
            </a:extLst>
          </p:cNvPr>
          <p:cNvSpPr txBox="1">
            <a:spLocks noGrp="1"/>
          </p:cNvSpPr>
          <p:nvPr>
            <p:ph type="title"/>
          </p:nvPr>
        </p:nvSpPr>
        <p:spPr>
          <a:xfrm>
            <a:off x="-4029075" y="361950"/>
            <a:ext cx="11463338" cy="501650"/>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accent6">
                    <a:lumMod val="75000"/>
                  </a:schemeClr>
                </a:solidFill>
                <a:latin typeface="+mn-lt"/>
              </a:rPr>
              <a:t>Key Communications/Events</a:t>
            </a:r>
          </a:p>
        </p:txBody>
      </p:sp>
      <p:graphicFrame>
        <p:nvGraphicFramePr>
          <p:cNvPr id="6" name="Table 6">
            <a:extLst>
              <a:ext uri="{FF2B5EF4-FFF2-40B4-BE49-F238E27FC236}">
                <a16:creationId xmlns:a16="http://schemas.microsoft.com/office/drawing/2014/main" id="{FB6EDCB7-780B-4A18-BD8E-D0167275BAB7}"/>
              </a:ext>
            </a:extLst>
          </p:cNvPr>
          <p:cNvGraphicFramePr>
            <a:graphicFrameLocks noGrp="1"/>
          </p:cNvGraphicFramePr>
          <p:nvPr>
            <p:extLst>
              <p:ext uri="{D42A27DB-BD31-4B8C-83A1-F6EECF244321}">
                <p14:modId xmlns:p14="http://schemas.microsoft.com/office/powerpoint/2010/main" val="3290002143"/>
              </p:ext>
            </p:extLst>
          </p:nvPr>
        </p:nvGraphicFramePr>
        <p:xfrm>
          <a:off x="145915" y="1004122"/>
          <a:ext cx="11926112" cy="5801008"/>
        </p:xfrm>
        <a:graphic>
          <a:graphicData uri="http://schemas.openxmlformats.org/drawingml/2006/table">
            <a:tbl>
              <a:tblPr firstRow="1" bandRow="1">
                <a:tableStyleId>{93296810-A885-4BE3-A3E7-6D5BEEA58F35}</a:tableStyleId>
              </a:tblPr>
              <a:tblGrid>
                <a:gridCol w="5963056">
                  <a:extLst>
                    <a:ext uri="{9D8B030D-6E8A-4147-A177-3AD203B41FA5}">
                      <a16:colId xmlns:a16="http://schemas.microsoft.com/office/drawing/2014/main" val="2477955210"/>
                    </a:ext>
                  </a:extLst>
                </a:gridCol>
                <a:gridCol w="5963056">
                  <a:extLst>
                    <a:ext uri="{9D8B030D-6E8A-4147-A177-3AD203B41FA5}">
                      <a16:colId xmlns:a16="http://schemas.microsoft.com/office/drawing/2014/main" val="3726868211"/>
                    </a:ext>
                  </a:extLst>
                </a:gridCol>
              </a:tblGrid>
              <a:tr h="375568">
                <a:tc gridSpan="2">
                  <a:txBody>
                    <a:bodyPr/>
                    <a:lstStyle/>
                    <a:p>
                      <a:r>
                        <a:rPr lang="en-GB" dirty="0"/>
                        <a:t>September</a:t>
                      </a:r>
                    </a:p>
                  </a:txBody>
                  <a:tcPr/>
                </a:tc>
                <a:tc hMerge="1">
                  <a:txBody>
                    <a:bodyPr/>
                    <a:lstStyle/>
                    <a:p>
                      <a:endParaRPr lang="en-GB"/>
                    </a:p>
                  </a:txBody>
                  <a:tcPr/>
                </a:tc>
                <a:extLst>
                  <a:ext uri="{0D108BD9-81ED-4DB2-BD59-A6C34878D82A}">
                    <a16:rowId xmlns:a16="http://schemas.microsoft.com/office/drawing/2014/main" val="646941514"/>
                  </a:ext>
                </a:extLst>
              </a:tr>
              <a:tr h="5351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latin typeface="+mn-lt"/>
                        </a:rPr>
                        <a:t>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latin typeface="+mn-lt"/>
                        </a:rPr>
                        <a:t>Themed comms: </a:t>
                      </a:r>
                      <a:r>
                        <a:rPr lang="en-GB" sz="1400" i="1" dirty="0">
                          <a:latin typeface="+mn-lt"/>
                        </a:rPr>
                        <a:t>Role of UK construction in the global community and SR</a:t>
                      </a:r>
                    </a:p>
                    <a:p>
                      <a:pPr marL="0" indent="0">
                        <a:buFont typeface="Arial" panose="020B0604020202020204" pitchFamily="34" charset="0"/>
                        <a:buNone/>
                      </a:pPr>
                      <a:endParaRPr lang="en-GB" sz="1400" dirty="0">
                        <a:latin typeface="+mn-lt"/>
                      </a:endParaRPr>
                    </a:p>
                    <a:p>
                      <a:pPr marL="285750" indent="-285750">
                        <a:buFont typeface="Arial" panose="020B0604020202020204" pitchFamily="34" charset="0"/>
                        <a:buChar char="•"/>
                      </a:pPr>
                      <a:r>
                        <a:rPr lang="en-GB" sz="1400" b="0" dirty="0">
                          <a:latin typeface="+mn-lt"/>
                        </a:rPr>
                        <a:t>2nd September: </a:t>
                      </a:r>
                      <a:r>
                        <a:rPr lang="en-GB" sz="1400" b="1" dirty="0">
                          <a:latin typeface="+mn-lt"/>
                        </a:rPr>
                        <a:t>CE East Midlands 2021 Awards Dinner – Constructing Excellence Midlands </a:t>
                      </a:r>
                      <a:r>
                        <a:rPr lang="en-GB" sz="1400" b="0" dirty="0">
                          <a:latin typeface="+mn-lt"/>
                        </a:rPr>
                        <a:t>Leicester</a:t>
                      </a:r>
                    </a:p>
                    <a:p>
                      <a:pPr marL="285750" indent="-285750">
                        <a:buFont typeface="Arial" panose="020B0604020202020204" pitchFamily="34" charset="0"/>
                        <a:buChar char="•"/>
                      </a:pPr>
                      <a:endParaRPr lang="en-GB" sz="1400" b="0" dirty="0">
                        <a:latin typeface="+mn-lt"/>
                      </a:endParaRPr>
                    </a:p>
                    <a:p>
                      <a:pPr marL="285750" indent="-285750">
                        <a:buFont typeface="Arial" panose="020B0604020202020204" pitchFamily="34" charset="0"/>
                        <a:buChar char="•"/>
                      </a:pPr>
                      <a:r>
                        <a:rPr lang="en-GB" sz="1400" b="0" dirty="0">
                          <a:latin typeface="+mn-lt"/>
                        </a:rPr>
                        <a:t>7</a:t>
                      </a:r>
                      <a:r>
                        <a:rPr lang="en-GB" sz="1400" b="0" baseline="30000" dirty="0">
                          <a:latin typeface="+mn-lt"/>
                        </a:rPr>
                        <a:t>th</a:t>
                      </a:r>
                      <a:r>
                        <a:rPr lang="en-GB" sz="1400" b="0" dirty="0">
                          <a:latin typeface="+mn-lt"/>
                        </a:rPr>
                        <a:t> -8</a:t>
                      </a:r>
                      <a:r>
                        <a:rPr lang="en-GB" sz="1400" b="0" baseline="30000" dirty="0">
                          <a:latin typeface="+mn-lt"/>
                        </a:rPr>
                        <a:t>th</a:t>
                      </a:r>
                      <a:r>
                        <a:rPr lang="en-GB" sz="1400" b="0" dirty="0">
                          <a:latin typeface="+mn-lt"/>
                        </a:rPr>
                        <a:t> September</a:t>
                      </a:r>
                      <a:r>
                        <a:rPr lang="en-GB" sz="1400" b="1" dirty="0">
                          <a:latin typeface="+mn-lt"/>
                        </a:rPr>
                        <a:t>: Global Youth Engineering Climate Conference</a:t>
                      </a:r>
                    </a:p>
                    <a:p>
                      <a:pPr marL="0" indent="0">
                        <a:buFont typeface="Arial" panose="020B0604020202020204" pitchFamily="34" charset="0"/>
                        <a:buNone/>
                      </a:pPr>
                      <a:endParaRPr lang="en-GB" sz="1400" b="0" dirty="0">
                        <a:latin typeface="+mn-lt"/>
                      </a:endParaRPr>
                    </a:p>
                    <a:p>
                      <a:pPr marL="285750" indent="-285750">
                        <a:buFont typeface="Arial" panose="020B0604020202020204" pitchFamily="34" charset="0"/>
                        <a:buChar char="•"/>
                      </a:pPr>
                      <a:r>
                        <a:rPr lang="en-GB" sz="1400" b="0" dirty="0">
                          <a:latin typeface="+mn-lt"/>
                        </a:rPr>
                        <a:t>10th September: </a:t>
                      </a:r>
                      <a:r>
                        <a:rPr lang="en-GB" sz="1400" b="1" dirty="0">
                          <a:latin typeface="+mn-lt"/>
                        </a:rPr>
                        <a:t>CE West Midlands 2021 Awards Dinner – Constructing Excellence Midlands </a:t>
                      </a:r>
                      <a:r>
                        <a:rPr lang="en-GB" sz="1400" b="0" dirty="0">
                          <a:latin typeface="+mn-lt"/>
                        </a:rPr>
                        <a:t>Birmingham</a:t>
                      </a:r>
                      <a:endParaRPr lang="en-GB" sz="1400" b="1" dirty="0">
                        <a:latin typeface="+mn-lt"/>
                      </a:endParaRPr>
                    </a:p>
                    <a:p>
                      <a:pPr marL="0" indent="0">
                        <a:buFont typeface="Arial" panose="020B0604020202020204" pitchFamily="34" charset="0"/>
                        <a:buNone/>
                      </a:pPr>
                      <a:endParaRPr lang="en-GB" sz="1400" dirty="0">
                        <a:latin typeface="+mn-lt"/>
                      </a:endParaRPr>
                    </a:p>
                    <a:p>
                      <a:pPr marL="285750" indent="-285750">
                        <a:buFont typeface="Arial" panose="020B0604020202020204" pitchFamily="34" charset="0"/>
                        <a:buChar char="•"/>
                      </a:pPr>
                      <a:r>
                        <a:rPr lang="en-GB" sz="1400" dirty="0">
                          <a:latin typeface="+mn-lt"/>
                        </a:rPr>
                        <a:t>14</a:t>
                      </a:r>
                      <a:r>
                        <a:rPr lang="en-GB" sz="1400" baseline="30000" dirty="0">
                          <a:latin typeface="+mn-lt"/>
                        </a:rPr>
                        <a:t>th</a:t>
                      </a:r>
                      <a:r>
                        <a:rPr lang="en-GB" sz="1400" dirty="0">
                          <a:latin typeface="+mn-lt"/>
                        </a:rPr>
                        <a:t> September: </a:t>
                      </a:r>
                      <a:r>
                        <a:rPr lang="en-GB" sz="1400" b="1" dirty="0">
                          <a:latin typeface="+mn-lt"/>
                        </a:rPr>
                        <a:t>NHIC Debate</a:t>
                      </a:r>
                    </a:p>
                    <a:p>
                      <a:pPr marL="285750" indent="-285750">
                        <a:buFont typeface="Arial" panose="020B0604020202020204" pitchFamily="34" charset="0"/>
                        <a:buChar char="•"/>
                      </a:pPr>
                      <a:endParaRPr lang="en-GB" sz="1400" b="1" dirty="0">
                        <a:latin typeface="+mn-lt"/>
                      </a:endParaRPr>
                    </a:p>
                    <a:p>
                      <a:pPr marL="285750" indent="-285750">
                        <a:buFont typeface="Arial" panose="020B0604020202020204" pitchFamily="34" charset="0"/>
                        <a:buChar char="•"/>
                      </a:pPr>
                      <a:r>
                        <a:rPr lang="en-GB" sz="1400" b="0" dirty="0">
                          <a:latin typeface="+mn-lt"/>
                        </a:rPr>
                        <a:t>14</a:t>
                      </a:r>
                      <a:r>
                        <a:rPr lang="en-GB" sz="1400" b="0" baseline="30000" dirty="0">
                          <a:latin typeface="+mn-lt"/>
                        </a:rPr>
                        <a:t>th</a:t>
                      </a:r>
                      <a:r>
                        <a:rPr lang="en-GB" sz="1400" b="0" dirty="0">
                          <a:latin typeface="+mn-lt"/>
                        </a:rPr>
                        <a:t> September: </a:t>
                      </a:r>
                      <a:r>
                        <a:rPr lang="en-GB" sz="1400" b="1" kern="1200" dirty="0">
                          <a:solidFill>
                            <a:schemeClr val="dk1"/>
                          </a:solidFill>
                          <a:effectLst/>
                          <a:latin typeface="+mn-lt"/>
                          <a:ea typeface="+mn-ea"/>
                          <a:cs typeface="+mn-cs"/>
                        </a:rPr>
                        <a:t>FMB Annual Reception</a:t>
                      </a:r>
                    </a:p>
                    <a:p>
                      <a:pPr marL="285750" indent="-285750">
                        <a:buFont typeface="Arial" panose="020B0604020202020204" pitchFamily="34" charset="0"/>
                        <a:buChar char="•"/>
                      </a:pPr>
                      <a:endParaRPr lang="en-GB" sz="1400" b="1" dirty="0">
                        <a:latin typeface="+mn-lt"/>
                      </a:endParaRPr>
                    </a:p>
                    <a:p>
                      <a:pPr marL="285750" indent="-285750">
                        <a:buFont typeface="Arial" panose="020B0604020202020204" pitchFamily="34" charset="0"/>
                        <a:buChar char="•"/>
                      </a:pPr>
                      <a:r>
                        <a:rPr lang="en-GB" sz="1400" b="0" dirty="0">
                          <a:latin typeface="+mn-lt"/>
                        </a:rPr>
                        <a:t>16</a:t>
                      </a:r>
                      <a:r>
                        <a:rPr lang="en-GB" sz="1400" b="0" baseline="30000" dirty="0">
                          <a:latin typeface="+mn-lt"/>
                        </a:rPr>
                        <a:t>th</a:t>
                      </a:r>
                      <a:r>
                        <a:rPr lang="en-GB" sz="1400" b="0" dirty="0">
                          <a:latin typeface="+mn-lt"/>
                        </a:rPr>
                        <a:t> September: </a:t>
                      </a:r>
                      <a:r>
                        <a:rPr lang="en-GB" sz="1400" b="1" dirty="0">
                          <a:latin typeface="+mn-lt"/>
                        </a:rPr>
                        <a:t>CBI event</a:t>
                      </a:r>
                      <a:r>
                        <a:rPr lang="en-GB" sz="1400" b="0" dirty="0">
                          <a:latin typeface="+mn-lt"/>
                        </a:rPr>
                        <a:t>-</a:t>
                      </a:r>
                    </a:p>
                    <a:p>
                      <a:pPr marL="0" indent="0">
                        <a:buFont typeface="Arial" panose="020B0604020202020204" pitchFamily="34" charset="0"/>
                        <a:buNone/>
                      </a:pPr>
                      <a:endParaRPr lang="en-GB" sz="14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20-26th September: </a:t>
                      </a:r>
                      <a:r>
                        <a:rPr lang="en-GB" sz="1400" b="1" dirty="0">
                          <a:latin typeface="+mn-lt"/>
                        </a:rPr>
                        <a:t>New York Climate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latin typeface="+mn-lt"/>
                        </a:rPr>
                        <a:t>23</a:t>
                      </a:r>
                      <a:r>
                        <a:rPr lang="en-GB" sz="1400" b="0" baseline="30000" dirty="0">
                          <a:latin typeface="+mn-lt"/>
                        </a:rPr>
                        <a:t>rd</a:t>
                      </a:r>
                      <a:r>
                        <a:rPr lang="en-GB" sz="1400" b="0" dirty="0">
                          <a:latin typeface="+mn-lt"/>
                        </a:rPr>
                        <a:t> September:</a:t>
                      </a:r>
                      <a:r>
                        <a:rPr lang="en-GB" sz="1400" b="1" dirty="0">
                          <a:latin typeface="+mn-lt"/>
                        </a:rPr>
                        <a:t> Building Our Sustainable Future </a:t>
                      </a:r>
                      <a:r>
                        <a:rPr lang="en-GB" sz="1400" b="0" dirty="0">
                          <a:latin typeface="+mn-lt"/>
                        </a:rPr>
                        <a:t>(youth event)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24</a:t>
                      </a:r>
                      <a:r>
                        <a:rPr lang="en-GB" sz="1400" baseline="30000" dirty="0">
                          <a:latin typeface="+mn-lt"/>
                        </a:rPr>
                        <a:t>th</a:t>
                      </a:r>
                      <a:r>
                        <a:rPr lang="en-GB" sz="1400" dirty="0">
                          <a:latin typeface="+mn-lt"/>
                        </a:rPr>
                        <a:t> September: </a:t>
                      </a:r>
                      <a:r>
                        <a:rPr lang="en-GB" sz="1400" b="1" dirty="0">
                          <a:latin typeface="+mn-lt"/>
                        </a:rPr>
                        <a:t>Welsh Government event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28-30</a:t>
                      </a:r>
                      <a:r>
                        <a:rPr lang="en-GB" sz="1400" baseline="30000" dirty="0">
                          <a:latin typeface="+mn-lt"/>
                        </a:rPr>
                        <a:t>th</a:t>
                      </a:r>
                      <a:r>
                        <a:rPr lang="en-GB" sz="1400" dirty="0">
                          <a:latin typeface="+mn-lt"/>
                        </a:rPr>
                        <a:t> September: </a:t>
                      </a:r>
                      <a:r>
                        <a:rPr lang="en-GB" sz="1400" b="1" dirty="0">
                          <a:latin typeface="+mn-lt"/>
                        </a:rPr>
                        <a:t>Youth Summit </a:t>
                      </a:r>
                      <a:r>
                        <a:rPr lang="en-GB" sz="1400" b="0" dirty="0">
                          <a:latin typeface="+mn-lt"/>
                        </a:rPr>
                        <a:t>(Milan)</a:t>
                      </a:r>
                    </a:p>
                    <a:p>
                      <a:pPr marL="0" indent="0">
                        <a:buFont typeface="Arial" panose="020B0604020202020204" pitchFamily="34" charset="0"/>
                        <a:buNone/>
                      </a:pPr>
                      <a:endParaRPr lang="en-GB" sz="1400" b="1" dirty="0">
                        <a:latin typeface="+mn-lt"/>
                      </a:endParaRPr>
                    </a:p>
                    <a:p>
                      <a:pPr marL="285750" indent="-285750">
                        <a:buFont typeface="Arial" panose="020B0604020202020204" pitchFamily="34" charset="0"/>
                        <a:buChar char="•"/>
                      </a:pPr>
                      <a:r>
                        <a:rPr lang="en-GB" sz="1400" b="0" dirty="0">
                          <a:latin typeface="+mn-lt"/>
                        </a:rPr>
                        <a:t>30</a:t>
                      </a:r>
                      <a:r>
                        <a:rPr lang="en-GB" sz="1400" b="0" baseline="30000" dirty="0">
                          <a:latin typeface="+mn-lt"/>
                        </a:rPr>
                        <a:t>th</a:t>
                      </a:r>
                      <a:r>
                        <a:rPr lang="en-GB" sz="1400" b="0" dirty="0">
                          <a:latin typeface="+mn-lt"/>
                        </a:rPr>
                        <a:t> September: </a:t>
                      </a:r>
                      <a:r>
                        <a:rPr lang="en-GB" sz="1400" b="1" dirty="0">
                          <a:latin typeface="+mn-lt"/>
                        </a:rPr>
                        <a:t>BusinessGreen Net Zero festival</a:t>
                      </a:r>
                    </a:p>
                    <a:p>
                      <a:pPr marL="0" indent="0">
                        <a:buFont typeface="Arial" panose="020B0604020202020204" pitchFamily="34" charset="0"/>
                        <a:buNone/>
                      </a:pPr>
                      <a:endParaRPr lang="en-GB" sz="1400" b="1"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latin typeface="+mn-lt"/>
                        </a:rPr>
                        <a:t>30</a:t>
                      </a:r>
                      <a:r>
                        <a:rPr lang="en-GB" sz="1400" b="0" baseline="30000" dirty="0">
                          <a:latin typeface="+mn-lt"/>
                        </a:rPr>
                        <a:t>th</a:t>
                      </a:r>
                      <a:r>
                        <a:rPr lang="en-GB" sz="1400" b="0" dirty="0">
                          <a:latin typeface="+mn-lt"/>
                        </a:rPr>
                        <a:t> September: </a:t>
                      </a:r>
                      <a:r>
                        <a:rPr lang="en-GB" sz="1400" b="1" kern="1200" dirty="0">
                          <a:solidFill>
                            <a:schemeClr val="dk1"/>
                          </a:solidFill>
                          <a:effectLst/>
                          <a:latin typeface="+mn-lt"/>
                          <a:ea typeface="+mn-ea"/>
                          <a:cs typeface="+mn-cs"/>
                        </a:rPr>
                        <a:t>Financing Net Zero in the Built Environment workshop </a:t>
                      </a:r>
                      <a:r>
                        <a:rPr lang="en-GB" sz="1400" b="0" kern="1200" dirty="0">
                          <a:solidFill>
                            <a:schemeClr val="dk1"/>
                          </a:solidFill>
                          <a:effectLst/>
                          <a:latin typeface="+mn-lt"/>
                          <a:ea typeface="+mn-ea"/>
                          <a:cs typeface="+mn-cs"/>
                        </a:rPr>
                        <a:t>(as part of Net Zero Festival -Brian Berry from FMB speaking)</a:t>
                      </a:r>
                    </a:p>
                    <a:p>
                      <a:pPr marL="0" indent="0">
                        <a:buFont typeface="Arial" panose="020B0604020202020204" pitchFamily="34" charset="0"/>
                        <a:buNone/>
                      </a:pPr>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dirty="0"/>
                    </a:p>
                  </a:txBody>
                  <a:tcPr/>
                </a:tc>
                <a:extLst>
                  <a:ext uri="{0D108BD9-81ED-4DB2-BD59-A6C34878D82A}">
                    <a16:rowId xmlns:a16="http://schemas.microsoft.com/office/drawing/2014/main" val="2532684940"/>
                  </a:ext>
                </a:extLst>
              </a:tr>
            </a:tbl>
          </a:graphicData>
        </a:graphic>
      </p:graphicFrame>
    </p:spTree>
    <p:extLst>
      <p:ext uri="{BB962C8B-B14F-4D97-AF65-F5344CB8AC3E}">
        <p14:creationId xmlns:p14="http://schemas.microsoft.com/office/powerpoint/2010/main" val="241116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7BDFCE-2132-4B3C-BDA9-295A7E442230}"/>
              </a:ext>
            </a:extLst>
          </p:cNvPr>
          <p:cNvSpPr txBox="1">
            <a:spLocks noGrp="1"/>
          </p:cNvSpPr>
          <p:nvPr>
            <p:ph type="title"/>
          </p:nvPr>
        </p:nvSpPr>
        <p:spPr>
          <a:xfrm>
            <a:off x="-4029075" y="361950"/>
            <a:ext cx="11463338" cy="501650"/>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accent6">
                    <a:lumMod val="75000"/>
                  </a:schemeClr>
                </a:solidFill>
                <a:latin typeface="+mn-lt"/>
              </a:rPr>
              <a:t>Key Communications/Events</a:t>
            </a:r>
          </a:p>
        </p:txBody>
      </p:sp>
      <p:graphicFrame>
        <p:nvGraphicFramePr>
          <p:cNvPr id="6" name="Table 6">
            <a:extLst>
              <a:ext uri="{FF2B5EF4-FFF2-40B4-BE49-F238E27FC236}">
                <a16:creationId xmlns:a16="http://schemas.microsoft.com/office/drawing/2014/main" id="{FB6EDCB7-780B-4A18-BD8E-D0167275BAB7}"/>
              </a:ext>
            </a:extLst>
          </p:cNvPr>
          <p:cNvGraphicFramePr>
            <a:graphicFrameLocks noGrp="1"/>
          </p:cNvGraphicFramePr>
          <p:nvPr>
            <p:extLst>
              <p:ext uri="{D42A27DB-BD31-4B8C-83A1-F6EECF244321}">
                <p14:modId xmlns:p14="http://schemas.microsoft.com/office/powerpoint/2010/main" val="216967892"/>
              </p:ext>
            </p:extLst>
          </p:nvPr>
        </p:nvGraphicFramePr>
        <p:xfrm>
          <a:off x="144976" y="1068053"/>
          <a:ext cx="8044655" cy="5616765"/>
        </p:xfrm>
        <a:graphic>
          <a:graphicData uri="http://schemas.openxmlformats.org/drawingml/2006/table">
            <a:tbl>
              <a:tblPr firstRow="1" bandRow="1">
                <a:tableStyleId>{93296810-A885-4BE3-A3E7-6D5BEEA58F35}</a:tableStyleId>
              </a:tblPr>
              <a:tblGrid>
                <a:gridCol w="4403738">
                  <a:extLst>
                    <a:ext uri="{9D8B030D-6E8A-4147-A177-3AD203B41FA5}">
                      <a16:colId xmlns:a16="http://schemas.microsoft.com/office/drawing/2014/main" val="2486542467"/>
                    </a:ext>
                  </a:extLst>
                </a:gridCol>
                <a:gridCol w="3640917">
                  <a:extLst>
                    <a:ext uri="{9D8B030D-6E8A-4147-A177-3AD203B41FA5}">
                      <a16:colId xmlns:a16="http://schemas.microsoft.com/office/drawing/2014/main" val="4257118723"/>
                    </a:ext>
                  </a:extLst>
                </a:gridCol>
              </a:tblGrid>
              <a:tr h="344389">
                <a:tc>
                  <a:txBody>
                    <a:bodyPr/>
                    <a:lstStyle/>
                    <a:p>
                      <a:r>
                        <a:rPr lang="en-GB" dirty="0"/>
                        <a:t>October</a:t>
                      </a:r>
                    </a:p>
                  </a:txBody>
                  <a:tcPr/>
                </a:tc>
                <a:tc>
                  <a:txBody>
                    <a:bodyPr/>
                    <a:lstStyle/>
                    <a:p>
                      <a:r>
                        <a:rPr lang="en-GB" dirty="0"/>
                        <a:t>November</a:t>
                      </a:r>
                    </a:p>
                  </a:txBody>
                  <a:tcPr/>
                </a:tc>
                <a:extLst>
                  <a:ext uri="{0D108BD9-81ED-4DB2-BD59-A6C34878D82A}">
                    <a16:rowId xmlns:a16="http://schemas.microsoft.com/office/drawing/2014/main" val="646941514"/>
                  </a:ext>
                </a:extLst>
              </a:tr>
              <a:tr h="525100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u="sng" dirty="0">
                          <a:latin typeface="+mn-lt"/>
                        </a:rPr>
                        <a:t>Activities:</a:t>
                      </a:r>
                    </a:p>
                    <a:p>
                      <a:pPr marL="285750" indent="-285750">
                        <a:buFont typeface="Arial" panose="020B0604020202020204" pitchFamily="34" charset="0"/>
                        <a:buChar char="•"/>
                      </a:pPr>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u="none" dirty="0">
                          <a:latin typeface="+mn-lt"/>
                        </a:rPr>
                        <a:t>Themed comms: </a:t>
                      </a:r>
                      <a:r>
                        <a:rPr lang="en-GB" sz="1400" b="0" i="1" u="none" dirty="0">
                          <a:latin typeface="+mn-lt"/>
                        </a:rPr>
                        <a:t>The</a:t>
                      </a:r>
                      <a:r>
                        <a:rPr lang="en-GB" sz="1400" i="1" dirty="0"/>
                        <a:t> sector’s offer to COP</a:t>
                      </a:r>
                      <a:r>
                        <a:rPr lang="en-GB" sz="1400" i="1" dirty="0">
                          <a:highlight>
                            <a:srgbClr val="FFFF00"/>
                          </a:highligh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5</a:t>
                      </a:r>
                      <a:r>
                        <a:rPr lang="en-GB" sz="1400" baseline="30000" dirty="0"/>
                        <a:t>th</a:t>
                      </a:r>
                      <a:r>
                        <a:rPr lang="en-GB" sz="1400" dirty="0"/>
                        <a:t> October: </a:t>
                      </a:r>
                      <a:r>
                        <a:rPr lang="en-GB" sz="1400" b="1" dirty="0"/>
                        <a:t>CE conference at UKCW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5</a:t>
                      </a:r>
                      <a:r>
                        <a:rPr lang="en-GB" sz="1400" baseline="30000" dirty="0"/>
                        <a:t>th</a:t>
                      </a:r>
                      <a:r>
                        <a:rPr lang="en-GB" sz="1400" dirty="0"/>
                        <a:t>-7</a:t>
                      </a:r>
                      <a:r>
                        <a:rPr lang="en-GB" sz="1400" baseline="30000" dirty="0"/>
                        <a:t>th </a:t>
                      </a:r>
                      <a:r>
                        <a:rPr lang="en-GB" sz="1400" dirty="0"/>
                        <a:t>October: </a:t>
                      </a:r>
                      <a:r>
                        <a:rPr lang="en-GB" sz="1400" b="1" dirty="0"/>
                        <a:t>UK Construction Week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12</a:t>
                      </a:r>
                      <a:r>
                        <a:rPr lang="en-GB" sz="1400" baseline="30000" dirty="0"/>
                        <a:t>th</a:t>
                      </a:r>
                      <a:r>
                        <a:rPr lang="en-GB" sz="1400" dirty="0"/>
                        <a:t>-15</a:t>
                      </a:r>
                      <a:r>
                        <a:rPr lang="en-GB" sz="1400" baseline="30000" dirty="0"/>
                        <a:t>th</a:t>
                      </a:r>
                      <a:r>
                        <a:rPr lang="en-GB" sz="1400" dirty="0"/>
                        <a:t> &amp; 30</a:t>
                      </a:r>
                      <a:r>
                        <a:rPr lang="en-GB" sz="1400" baseline="30000" dirty="0"/>
                        <a:t>th </a:t>
                      </a:r>
                      <a:r>
                        <a:rPr lang="en-GB" sz="1400" dirty="0"/>
                        <a:t>October: </a:t>
                      </a:r>
                      <a:r>
                        <a:rPr lang="en-GB" sz="1400" b="1" dirty="0"/>
                        <a:t>Countdown to summit and livestream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14</a:t>
                      </a:r>
                      <a:r>
                        <a:rPr lang="en-GB" sz="1400" baseline="30000" dirty="0"/>
                        <a:t>th</a:t>
                      </a:r>
                      <a:r>
                        <a:rPr lang="en-GB" sz="1400" dirty="0"/>
                        <a:t> October</a:t>
                      </a:r>
                      <a:r>
                        <a:rPr lang="en-GB" sz="1400" b="1" dirty="0"/>
                        <a:t>: CPA Conference 2021 </a:t>
                      </a:r>
                      <a:r>
                        <a:rPr lang="en-GB" sz="1400" dirty="0"/>
                        <a:t>‘Net Zero Carbon, and Digitalisation – the Challenges of Change for the Plant Sector’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19</a:t>
                      </a:r>
                      <a:r>
                        <a:rPr lang="en-GB" sz="1400" baseline="30000" dirty="0"/>
                        <a:t>th</a:t>
                      </a:r>
                      <a:r>
                        <a:rPr lang="en-GB" sz="1400" dirty="0"/>
                        <a:t> October: </a:t>
                      </a:r>
                      <a:r>
                        <a:rPr lang="en-GB" sz="1400" b="1" dirty="0"/>
                        <a:t>BMF </a:t>
                      </a:r>
                      <a:r>
                        <a:rPr lang="en-GB" sz="1400" b="1" dirty="0">
                          <a:latin typeface="+mn-lt"/>
                        </a:rPr>
                        <a:t>Parliamentary Reception</a:t>
                      </a:r>
                      <a:endParaRPr lang="en-GB" sz="14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19</a:t>
                      </a:r>
                      <a:r>
                        <a:rPr lang="en-GB" sz="1400" baseline="30000" dirty="0"/>
                        <a:t>th</a:t>
                      </a:r>
                      <a:r>
                        <a:rPr lang="en-GB" sz="1400" dirty="0"/>
                        <a:t> October: </a:t>
                      </a:r>
                      <a:r>
                        <a:rPr lang="en-GB" sz="1400" b="1" dirty="0"/>
                        <a:t>Building Net Zero Conference (in partnership with SustainIQ)</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w/c 25</a:t>
                      </a:r>
                      <a:r>
                        <a:rPr lang="en-GB" sz="1400" baseline="30000" dirty="0"/>
                        <a:t>th </a:t>
                      </a:r>
                      <a:r>
                        <a:rPr lang="en-GB" sz="1400" dirty="0"/>
                        <a:t>October: </a:t>
                      </a:r>
                      <a:r>
                        <a:rPr lang="en-GB" sz="1400" b="1" dirty="0"/>
                        <a:t>Publish Performance Framework v.2</a:t>
                      </a:r>
                      <a:r>
                        <a:rPr lang="en-GB" sz="1400" dirty="0"/>
                        <a:t> </a:t>
                      </a:r>
                      <a:r>
                        <a:rPr lang="en-GB" sz="1400" b="1" dirty="0"/>
                        <a:t>and the sector’s first Progress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t>28</a:t>
                      </a:r>
                      <a:r>
                        <a:rPr lang="en-GB" sz="1400" b="0" baseline="30000" dirty="0"/>
                        <a:t>th</a:t>
                      </a:r>
                      <a:r>
                        <a:rPr lang="en-GB" sz="1400" b="0" dirty="0"/>
                        <a:t> -29</a:t>
                      </a:r>
                      <a:r>
                        <a:rPr lang="en-GB" sz="1400" b="0" baseline="30000" dirty="0"/>
                        <a:t>th</a:t>
                      </a:r>
                      <a:r>
                        <a:rPr lang="en-GB" sz="1400" b="0" dirty="0"/>
                        <a:t> October: </a:t>
                      </a:r>
                      <a:r>
                        <a:rPr lang="en-GB" sz="1400" b="1" dirty="0"/>
                        <a:t>RIBA </a:t>
                      </a:r>
                      <a:r>
                        <a:rPr lang="en-GB" sz="1400" b="1" i="0" kern="1200" dirty="0">
                          <a:solidFill>
                            <a:schemeClr val="dk1"/>
                          </a:solidFill>
                          <a:effectLst/>
                          <a:latin typeface="+mn-lt"/>
                          <a:ea typeface="+mn-ea"/>
                          <a:cs typeface="+mn-cs"/>
                        </a:rPr>
                        <a:t>Built Environment Summit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u="sng" dirty="0">
                          <a:latin typeface="+mn-lt"/>
                        </a:rPr>
                        <a:t>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u="sng" dirty="0">
                        <a:latin typeface="+mn-lt"/>
                      </a:endParaRPr>
                    </a:p>
                    <a:p>
                      <a:pPr marL="285750" indent="-285750">
                        <a:buFont typeface="Arial" panose="020B0604020202020204" pitchFamily="34" charset="0"/>
                        <a:buChar char="•"/>
                      </a:pPr>
                      <a:r>
                        <a:rPr lang="en-GB" sz="1400" dirty="0"/>
                        <a:t>2</a:t>
                      </a:r>
                      <a:r>
                        <a:rPr lang="en-GB" sz="1400" baseline="30000" dirty="0"/>
                        <a:t>nd</a:t>
                      </a:r>
                      <a:r>
                        <a:rPr lang="en-GB" sz="1400" dirty="0"/>
                        <a:t> -12</a:t>
                      </a:r>
                      <a:r>
                        <a:rPr lang="en-GB" sz="1400" baseline="30000" dirty="0"/>
                        <a:t>th</a:t>
                      </a:r>
                      <a:r>
                        <a:rPr lang="en-GB" sz="1400" dirty="0"/>
                        <a:t> November:</a:t>
                      </a:r>
                      <a:r>
                        <a:rPr lang="en-GB" sz="1400" b="1" dirty="0"/>
                        <a:t> COP</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kern="1200" dirty="0">
                          <a:solidFill>
                            <a:schemeClr val="dk1"/>
                          </a:solidFill>
                          <a:effectLst/>
                          <a:latin typeface="+mn-lt"/>
                          <a:ea typeface="+mn-ea"/>
                          <a:cs typeface="+mn-cs"/>
                        </a:rPr>
                        <a:t>3</a:t>
                      </a:r>
                      <a:r>
                        <a:rPr lang="en-GB" sz="1400" kern="1200" baseline="30000" dirty="0">
                          <a:solidFill>
                            <a:schemeClr val="dk1"/>
                          </a:solidFill>
                          <a:effectLst/>
                          <a:latin typeface="+mn-lt"/>
                          <a:ea typeface="+mn-ea"/>
                          <a:cs typeface="+mn-cs"/>
                        </a:rPr>
                        <a:t>rd</a:t>
                      </a:r>
                      <a:r>
                        <a:rPr lang="en-GB" sz="1400" kern="1200" dirty="0">
                          <a:solidFill>
                            <a:schemeClr val="dk1"/>
                          </a:solidFill>
                          <a:effectLst/>
                          <a:latin typeface="+mn-lt"/>
                          <a:ea typeface="+mn-ea"/>
                          <a:cs typeface="+mn-cs"/>
                        </a:rPr>
                        <a:t>-4</a:t>
                      </a:r>
                      <a:r>
                        <a:rPr lang="en-GB" sz="1400" kern="1200" baseline="30000" dirty="0">
                          <a:solidFill>
                            <a:schemeClr val="dk1"/>
                          </a:solidFill>
                          <a:effectLst/>
                          <a:latin typeface="+mn-lt"/>
                          <a:ea typeface="+mn-ea"/>
                          <a:cs typeface="+mn-cs"/>
                        </a:rPr>
                        <a:t>th</a:t>
                      </a:r>
                      <a:r>
                        <a:rPr lang="en-GB" sz="1400" kern="1200" dirty="0">
                          <a:solidFill>
                            <a:schemeClr val="dk1"/>
                          </a:solidFill>
                          <a:effectLst/>
                          <a:latin typeface="+mn-lt"/>
                          <a:ea typeface="+mn-ea"/>
                          <a:cs typeface="+mn-cs"/>
                        </a:rPr>
                        <a:t> November: </a:t>
                      </a:r>
                      <a:r>
                        <a:rPr lang="en-GB" sz="1400" b="1" kern="1200" dirty="0">
                          <a:solidFill>
                            <a:schemeClr val="dk1"/>
                          </a:solidFill>
                          <a:effectLst/>
                          <a:latin typeface="+mn-lt"/>
                          <a:ea typeface="+mn-ea"/>
                          <a:cs typeface="+mn-cs"/>
                        </a:rPr>
                        <a:t>BESA’s annual conference</a:t>
                      </a:r>
                      <a:endParaRPr lang="en-GB" sz="1400" b="1" dirty="0"/>
                    </a:p>
                    <a:p>
                      <a:pPr marL="0" indent="0">
                        <a:buFont typeface="Arial" panose="020B0604020202020204" pitchFamily="34" charset="0"/>
                        <a:buNone/>
                      </a:pPr>
                      <a:endParaRPr lang="en-GB" sz="1400" dirty="0"/>
                    </a:p>
                    <a:p>
                      <a:pPr marL="285750" indent="-285750">
                        <a:buFont typeface="Arial" panose="020B0604020202020204" pitchFamily="34" charset="0"/>
                        <a:buChar char="•"/>
                      </a:pPr>
                      <a:r>
                        <a:rPr lang="en-GB" sz="1400" dirty="0"/>
                        <a:t>6</a:t>
                      </a:r>
                      <a:r>
                        <a:rPr lang="en-GB" sz="1400" baseline="30000" dirty="0"/>
                        <a:t>th</a:t>
                      </a:r>
                      <a:r>
                        <a:rPr lang="en-GB" sz="1400" dirty="0"/>
                        <a:t> November: </a:t>
                      </a:r>
                      <a:r>
                        <a:rPr lang="en-GB" sz="1400" b="1" dirty="0"/>
                        <a:t>BMF All Industry Conference</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0" dirty="0"/>
                        <a:t>11</a:t>
                      </a:r>
                      <a:r>
                        <a:rPr lang="en-GB" sz="1400" b="0" baseline="30000" dirty="0"/>
                        <a:t>th</a:t>
                      </a:r>
                      <a:r>
                        <a:rPr lang="en-GB" sz="1400" b="0" dirty="0"/>
                        <a:t> November: </a:t>
                      </a:r>
                      <a:r>
                        <a:rPr lang="en-GB" sz="1400" b="1" dirty="0"/>
                        <a:t>CLC’s session at COP        </a:t>
                      </a:r>
                      <a:r>
                        <a:rPr lang="en-GB" sz="1400" b="0" dirty="0"/>
                        <a:t>(90 minute workshop)</a:t>
                      </a:r>
                    </a:p>
                    <a:p>
                      <a:pPr marL="0" indent="0">
                        <a:buFont typeface="Arial" panose="020B0604020202020204" pitchFamily="34" charset="0"/>
                        <a:buNone/>
                      </a:pPr>
                      <a:endParaRPr lang="en-GB" sz="1400" dirty="0"/>
                    </a:p>
                    <a:p>
                      <a:pPr marL="285750" indent="-285750">
                        <a:buFont typeface="Arial" panose="020B0604020202020204" pitchFamily="34" charset="0"/>
                        <a:buChar char="•"/>
                      </a:pPr>
                      <a:r>
                        <a:rPr lang="en-GB" sz="1400" dirty="0"/>
                        <a:t>17</a:t>
                      </a:r>
                      <a:r>
                        <a:rPr lang="en-GB" sz="1400" baseline="30000" dirty="0"/>
                        <a:t>th</a:t>
                      </a:r>
                      <a:r>
                        <a:rPr lang="en-GB" sz="1400" dirty="0"/>
                        <a:t>-18</a:t>
                      </a:r>
                      <a:r>
                        <a:rPr lang="en-GB" sz="1400" baseline="30000" dirty="0"/>
                        <a:t>th</a:t>
                      </a:r>
                      <a:r>
                        <a:rPr lang="en-GB" sz="1400" dirty="0"/>
                        <a:t> November: </a:t>
                      </a:r>
                      <a:r>
                        <a:rPr lang="en-GB" sz="1400" b="1" dirty="0"/>
                        <a:t>Net Zero Live</a:t>
                      </a:r>
                    </a:p>
                    <a:p>
                      <a:pPr marL="0" indent="0">
                        <a:buFont typeface="Arial" panose="020B0604020202020204" pitchFamily="34" charset="0"/>
                        <a:buNone/>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24</a:t>
                      </a:r>
                      <a:r>
                        <a:rPr lang="en-GB" sz="1400" baseline="30000" dirty="0"/>
                        <a:t>th</a:t>
                      </a:r>
                      <a:r>
                        <a:rPr lang="en-GB" sz="1400" dirty="0"/>
                        <a:t> November: </a:t>
                      </a:r>
                      <a:r>
                        <a:rPr lang="en-GB" sz="1400" b="1" dirty="0"/>
                        <a:t>NHIC Annual Conference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txBody>
                  <a:tcPr/>
                </a:tc>
                <a:extLst>
                  <a:ext uri="{0D108BD9-81ED-4DB2-BD59-A6C34878D82A}">
                    <a16:rowId xmlns:a16="http://schemas.microsoft.com/office/drawing/2014/main" val="1545951830"/>
                  </a:ext>
                </a:extLst>
              </a:tr>
            </a:tbl>
          </a:graphicData>
        </a:graphic>
      </p:graphicFrame>
      <p:graphicFrame>
        <p:nvGraphicFramePr>
          <p:cNvPr id="2" name="Table 1">
            <a:extLst>
              <a:ext uri="{FF2B5EF4-FFF2-40B4-BE49-F238E27FC236}">
                <a16:creationId xmlns:a16="http://schemas.microsoft.com/office/drawing/2014/main" id="{894B6A7F-1970-4D39-909E-69F413AD8558}"/>
              </a:ext>
            </a:extLst>
          </p:cNvPr>
          <p:cNvGraphicFramePr>
            <a:graphicFrameLocks noGrp="1"/>
          </p:cNvGraphicFramePr>
          <p:nvPr>
            <p:extLst>
              <p:ext uri="{D42A27DB-BD31-4B8C-83A1-F6EECF244321}">
                <p14:modId xmlns:p14="http://schemas.microsoft.com/office/powerpoint/2010/main" val="3363284268"/>
              </p:ext>
            </p:extLst>
          </p:nvPr>
        </p:nvGraphicFramePr>
        <p:xfrm>
          <a:off x="8189631" y="1068051"/>
          <a:ext cx="3857393" cy="5617270"/>
        </p:xfrm>
        <a:graphic>
          <a:graphicData uri="http://schemas.openxmlformats.org/drawingml/2006/table">
            <a:tbl>
              <a:tblPr firstRow="1" bandRow="1">
                <a:tableStyleId>{93296810-A885-4BE3-A3E7-6D5BEEA58F35}</a:tableStyleId>
              </a:tblPr>
              <a:tblGrid>
                <a:gridCol w="3857393">
                  <a:extLst>
                    <a:ext uri="{9D8B030D-6E8A-4147-A177-3AD203B41FA5}">
                      <a16:colId xmlns:a16="http://schemas.microsoft.com/office/drawing/2014/main" val="869910267"/>
                    </a:ext>
                  </a:extLst>
                </a:gridCol>
              </a:tblGrid>
              <a:tr h="365257">
                <a:tc>
                  <a:txBody>
                    <a:bodyPr/>
                    <a:lstStyle/>
                    <a:p>
                      <a:r>
                        <a:rPr lang="en-GB" dirty="0"/>
                        <a:t>December</a:t>
                      </a:r>
                    </a:p>
                  </a:txBody>
                  <a:tcPr/>
                </a:tc>
                <a:extLst>
                  <a:ext uri="{0D108BD9-81ED-4DB2-BD59-A6C34878D82A}">
                    <a16:rowId xmlns:a16="http://schemas.microsoft.com/office/drawing/2014/main" val="3438723325"/>
                  </a:ext>
                </a:extLst>
              </a:tr>
              <a:tr h="525151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u="sng" dirty="0">
                          <a:latin typeface="+mn-lt"/>
                        </a:rPr>
                        <a:t>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u="sng" dirty="0">
                        <a:latin typeface="+mn-lt"/>
                      </a:endParaRP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dirty="0"/>
                        <a:t>1</a:t>
                      </a:r>
                      <a:r>
                        <a:rPr lang="en-GB" sz="1400" baseline="30000" dirty="0"/>
                        <a:t>st</a:t>
                      </a:r>
                      <a:r>
                        <a:rPr lang="en-GB" sz="1400" dirty="0"/>
                        <a:t> December: </a:t>
                      </a:r>
                      <a:r>
                        <a:rPr lang="en-GB" sz="1400" b="1" dirty="0"/>
                        <a:t>Construction News Summit-</a:t>
                      </a:r>
                      <a:endParaRPr lang="en-GB" sz="1400" b="0" dirty="0"/>
                    </a:p>
                    <a:p>
                      <a:pPr marL="0" indent="0">
                        <a:buFont typeface="Arial" panose="020B0604020202020204" pitchFamily="34" charset="0"/>
                        <a:buNone/>
                      </a:pPr>
                      <a:endParaRPr lang="en-GB" sz="1400" dirty="0"/>
                    </a:p>
                    <a:p>
                      <a:pPr marL="285750" indent="-285750">
                        <a:buFont typeface="Arial" panose="020B0604020202020204" pitchFamily="34" charset="0"/>
                        <a:buChar char="•"/>
                      </a:pPr>
                      <a:r>
                        <a:rPr lang="en-GB" sz="1400" dirty="0"/>
                        <a:t>1</a:t>
                      </a:r>
                      <a:r>
                        <a:rPr lang="en-GB" sz="1400" baseline="30000" dirty="0"/>
                        <a:t>st</a:t>
                      </a:r>
                      <a:r>
                        <a:rPr lang="en-GB" sz="1400" dirty="0"/>
                        <a:t> December: </a:t>
                      </a:r>
                      <a:r>
                        <a:rPr lang="en-GB" sz="1400" b="1" dirty="0">
                          <a:effectLst/>
                          <a:latin typeface="Calibri" panose="020F0502020204030204" pitchFamily="34" charset="0"/>
                          <a:ea typeface="Calibri" panose="020F0502020204030204" pitchFamily="34" charset="0"/>
                        </a:rPr>
                        <a:t>BPIC Awards 2021</a:t>
                      </a:r>
                      <a:endParaRPr lang="en-GB" sz="1400" dirty="0"/>
                    </a:p>
                    <a:p>
                      <a:pPr marL="285750" indent="-285750">
                        <a:buFont typeface="Arial" panose="020B0604020202020204" pitchFamily="34" charset="0"/>
                        <a:buChar char="•"/>
                      </a:pPr>
                      <a:endParaRPr lang="en-GB"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txBody>
                  <a:tcPr/>
                </a:tc>
                <a:extLst>
                  <a:ext uri="{0D108BD9-81ED-4DB2-BD59-A6C34878D82A}">
                    <a16:rowId xmlns:a16="http://schemas.microsoft.com/office/drawing/2014/main" val="1964121799"/>
                  </a:ext>
                </a:extLst>
              </a:tr>
            </a:tbl>
          </a:graphicData>
        </a:graphic>
      </p:graphicFrame>
    </p:spTree>
    <p:extLst>
      <p:ext uri="{BB962C8B-B14F-4D97-AF65-F5344CB8AC3E}">
        <p14:creationId xmlns:p14="http://schemas.microsoft.com/office/powerpoint/2010/main" val="100992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C897-E835-B540-9E6E-BE81D29E1D2D}"/>
              </a:ext>
            </a:extLst>
          </p:cNvPr>
          <p:cNvSpPr>
            <a:spLocks noGrp="1"/>
          </p:cNvSpPr>
          <p:nvPr>
            <p:ph type="ctrTitle"/>
          </p:nvPr>
        </p:nvSpPr>
        <p:spPr>
          <a:xfrm>
            <a:off x="1524000" y="2620673"/>
            <a:ext cx="9144000" cy="946872"/>
          </a:xfrm>
        </p:spPr>
        <p:txBody>
          <a:bodyPr/>
          <a:lstStyle/>
          <a:p>
            <a:r>
              <a:rPr lang="en-US" dirty="0"/>
              <a:t>FAQs</a:t>
            </a:r>
          </a:p>
        </p:txBody>
      </p:sp>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468597" y="3972024"/>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257021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95CC-59E8-4273-8B68-2D9BD8E8B9AA}"/>
              </a:ext>
            </a:extLst>
          </p:cNvPr>
          <p:cNvSpPr>
            <a:spLocks noGrp="1"/>
          </p:cNvSpPr>
          <p:nvPr>
            <p:ph type="title"/>
          </p:nvPr>
        </p:nvSpPr>
        <p:spPr>
          <a:xfrm>
            <a:off x="2" y="250492"/>
            <a:ext cx="11463559" cy="502267"/>
          </a:xfrm>
        </p:spPr>
        <p:txBody>
          <a:bodyPr/>
          <a:lstStyle/>
          <a:p>
            <a:r>
              <a:rPr lang="en-GB" dirty="0">
                <a:solidFill>
                  <a:srgbClr val="92D050"/>
                </a:solidFill>
              </a:rPr>
              <a:t>FAQs</a:t>
            </a:r>
          </a:p>
        </p:txBody>
      </p:sp>
      <p:sp>
        <p:nvSpPr>
          <p:cNvPr id="6" name="TextBox 5">
            <a:extLst>
              <a:ext uri="{FF2B5EF4-FFF2-40B4-BE49-F238E27FC236}">
                <a16:creationId xmlns:a16="http://schemas.microsoft.com/office/drawing/2014/main" id="{8EC1D97D-F2CE-40A9-99B3-C6FD74C0ADFD}"/>
              </a:ext>
            </a:extLst>
          </p:cNvPr>
          <p:cNvSpPr txBox="1"/>
          <p:nvPr/>
        </p:nvSpPr>
        <p:spPr>
          <a:xfrm>
            <a:off x="0" y="796691"/>
            <a:ext cx="11961779" cy="1446550"/>
          </a:xfrm>
          <a:prstGeom prst="rect">
            <a:avLst/>
          </a:prstGeom>
          <a:noFill/>
        </p:spPr>
        <p:txBody>
          <a:bodyPr wrap="square" rtlCol="0">
            <a:spAutoFit/>
          </a:bodyPr>
          <a:lstStyle/>
          <a:p>
            <a:pPr lvl="0"/>
            <a:r>
              <a:rPr lang="en-GB" sz="1600" b="1" u="sng" dirty="0">
                <a:solidFill>
                  <a:srgbClr val="92D050"/>
                </a:solidFill>
              </a:rPr>
              <a:t>What does Construct Zero aim to do? </a:t>
            </a:r>
          </a:p>
          <a:p>
            <a:pPr lvl="0"/>
            <a:endParaRPr lang="en-GB" sz="1600" b="1" dirty="0"/>
          </a:p>
          <a:p>
            <a:pPr lvl="0"/>
            <a:r>
              <a:rPr lang="en-GB" sz="1400" dirty="0"/>
              <a:t>In November 2020, the government published its 10-point plan for a Green Industrial Revolution, setting out a path to Net Zero by 2050. Construct Zero is the construction sector’s response. Construct Zero builds on the government’s commitments through the lens of our sector setting out how we can together meet the Net Zero challenge. It uses the CCC’s 6th Carbon budget to establish the priorities that will frame our action plan and how we will measure and hold ourselves to account. The work on Construct Zero is captured through the Construction Leadership Council (CLC).</a:t>
            </a:r>
          </a:p>
        </p:txBody>
      </p:sp>
      <p:sp>
        <p:nvSpPr>
          <p:cNvPr id="10" name="TextBox 9">
            <a:extLst>
              <a:ext uri="{FF2B5EF4-FFF2-40B4-BE49-F238E27FC236}">
                <a16:creationId xmlns:a16="http://schemas.microsoft.com/office/drawing/2014/main" id="{250570EE-E04C-449E-8C12-2B99852E938D}"/>
              </a:ext>
            </a:extLst>
          </p:cNvPr>
          <p:cNvSpPr txBox="1"/>
          <p:nvPr/>
        </p:nvSpPr>
        <p:spPr>
          <a:xfrm>
            <a:off x="-18892" y="2469570"/>
            <a:ext cx="12175808" cy="1015663"/>
          </a:xfrm>
          <a:prstGeom prst="rect">
            <a:avLst/>
          </a:prstGeom>
          <a:noFill/>
        </p:spPr>
        <p:txBody>
          <a:bodyPr wrap="square" rtlCol="0">
            <a:spAutoFit/>
          </a:bodyPr>
          <a:lstStyle/>
          <a:p>
            <a:pPr lvl="0"/>
            <a:r>
              <a:rPr lang="en-GB" sz="1600" b="1" u="sng" dirty="0">
                <a:solidFill>
                  <a:srgbClr val="92D050"/>
                </a:solidFill>
              </a:rPr>
              <a:t>How can our business support your comms activity?</a:t>
            </a:r>
          </a:p>
          <a:p>
            <a:pPr lvl="0"/>
            <a:endParaRPr lang="en-GB" sz="1600" b="1" dirty="0"/>
          </a:p>
          <a:p>
            <a:pPr lvl="0"/>
            <a:r>
              <a:rPr lang="en-GB" sz="1400" dirty="0"/>
              <a:t>Please share with us details of any net zero events which focus on the construction and net zero activity which you feel might benefit from having a ministerial presence </a:t>
            </a:r>
          </a:p>
        </p:txBody>
      </p:sp>
      <p:sp>
        <p:nvSpPr>
          <p:cNvPr id="11" name="TextBox 10">
            <a:extLst>
              <a:ext uri="{FF2B5EF4-FFF2-40B4-BE49-F238E27FC236}">
                <a16:creationId xmlns:a16="http://schemas.microsoft.com/office/drawing/2014/main" id="{9B82F319-C0ED-4385-8D96-DA867C7200DE}"/>
              </a:ext>
            </a:extLst>
          </p:cNvPr>
          <p:cNvSpPr txBox="1"/>
          <p:nvPr/>
        </p:nvSpPr>
        <p:spPr>
          <a:xfrm>
            <a:off x="2" y="3801677"/>
            <a:ext cx="11731561" cy="800219"/>
          </a:xfrm>
          <a:prstGeom prst="rect">
            <a:avLst/>
          </a:prstGeom>
          <a:noFill/>
        </p:spPr>
        <p:txBody>
          <a:bodyPr wrap="square" rtlCol="0">
            <a:spAutoFit/>
          </a:bodyPr>
          <a:lstStyle/>
          <a:p>
            <a:pPr lvl="0"/>
            <a:r>
              <a:rPr lang="en-GB" sz="1600" b="1" u="sng" dirty="0">
                <a:solidFill>
                  <a:srgbClr val="92D050"/>
                </a:solidFill>
              </a:rPr>
              <a:t>Will the initiative last beyond COP?</a:t>
            </a:r>
          </a:p>
          <a:p>
            <a:pPr lvl="0"/>
            <a:endParaRPr lang="en-GB" sz="1600" dirty="0"/>
          </a:p>
          <a:p>
            <a:pPr lvl="0"/>
            <a:r>
              <a:rPr lang="en-GB" sz="1400" dirty="0"/>
              <a:t>Yes- Construct Zero is a long term project and will carry on beyond COP in November </a:t>
            </a:r>
          </a:p>
        </p:txBody>
      </p:sp>
      <p:sp>
        <p:nvSpPr>
          <p:cNvPr id="12" name="TextBox 11">
            <a:extLst>
              <a:ext uri="{FF2B5EF4-FFF2-40B4-BE49-F238E27FC236}">
                <a16:creationId xmlns:a16="http://schemas.microsoft.com/office/drawing/2014/main" id="{752DB6D4-25A5-4EB3-B819-E367A0D6BE45}"/>
              </a:ext>
            </a:extLst>
          </p:cNvPr>
          <p:cNvSpPr txBox="1"/>
          <p:nvPr/>
        </p:nvSpPr>
        <p:spPr>
          <a:xfrm>
            <a:off x="-18892" y="5057280"/>
            <a:ext cx="12138025" cy="1200329"/>
          </a:xfrm>
          <a:prstGeom prst="rect">
            <a:avLst/>
          </a:prstGeom>
          <a:noFill/>
        </p:spPr>
        <p:txBody>
          <a:bodyPr wrap="square" rtlCol="0">
            <a:spAutoFit/>
          </a:bodyPr>
          <a:lstStyle/>
          <a:p>
            <a:pPr lvl="0"/>
            <a:r>
              <a:rPr lang="en-GB" sz="1600" b="1" u="sng" dirty="0">
                <a:solidFill>
                  <a:srgbClr val="92D050"/>
                </a:solidFill>
              </a:rPr>
              <a:t>Who is the point of contact for this initiative?</a:t>
            </a:r>
          </a:p>
          <a:p>
            <a:pPr lvl="0"/>
            <a:endParaRPr lang="en-GB" sz="1400" dirty="0"/>
          </a:p>
          <a:p>
            <a:pPr lvl="0"/>
            <a:r>
              <a:rPr lang="en-GB" sz="1400" dirty="0"/>
              <a:t>Please reach out to Stuart Young- Stuart.Young@beis.gov.uk  or Catriona Duncan-Catriona.duncan2@beis.gov.uk for more information</a:t>
            </a:r>
          </a:p>
          <a:p>
            <a:pPr lvl="0"/>
            <a:endParaRPr lang="en-GB" sz="1400" dirty="0"/>
          </a:p>
          <a:p>
            <a:pPr lvl="0"/>
            <a:r>
              <a:rPr lang="en-GB" sz="1400" dirty="0"/>
              <a:t>For potential Business Champions-please reach out to your Trade Association in the first instance</a:t>
            </a:r>
          </a:p>
        </p:txBody>
      </p:sp>
    </p:spTree>
    <p:extLst>
      <p:ext uri="{BB962C8B-B14F-4D97-AF65-F5344CB8AC3E}">
        <p14:creationId xmlns:p14="http://schemas.microsoft.com/office/powerpoint/2010/main" val="2111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95CC-59E8-4273-8B68-2D9BD8E8B9AA}"/>
              </a:ext>
            </a:extLst>
          </p:cNvPr>
          <p:cNvSpPr>
            <a:spLocks noGrp="1"/>
          </p:cNvSpPr>
          <p:nvPr>
            <p:ph type="title"/>
          </p:nvPr>
        </p:nvSpPr>
        <p:spPr>
          <a:xfrm>
            <a:off x="2" y="250492"/>
            <a:ext cx="11463559" cy="502267"/>
          </a:xfrm>
        </p:spPr>
        <p:txBody>
          <a:bodyPr/>
          <a:lstStyle/>
          <a:p>
            <a:r>
              <a:rPr lang="en-GB" dirty="0">
                <a:solidFill>
                  <a:srgbClr val="92D050"/>
                </a:solidFill>
              </a:rPr>
              <a:t>FAQs</a:t>
            </a:r>
          </a:p>
        </p:txBody>
      </p:sp>
      <p:sp>
        <p:nvSpPr>
          <p:cNvPr id="6" name="TextBox 5">
            <a:extLst>
              <a:ext uri="{FF2B5EF4-FFF2-40B4-BE49-F238E27FC236}">
                <a16:creationId xmlns:a16="http://schemas.microsoft.com/office/drawing/2014/main" id="{8EC1D97D-F2CE-40A9-99B3-C6FD74C0ADFD}"/>
              </a:ext>
            </a:extLst>
          </p:cNvPr>
          <p:cNvSpPr txBox="1"/>
          <p:nvPr/>
        </p:nvSpPr>
        <p:spPr>
          <a:xfrm>
            <a:off x="30806" y="5849858"/>
            <a:ext cx="11961779" cy="1015663"/>
          </a:xfrm>
          <a:prstGeom prst="rect">
            <a:avLst/>
          </a:prstGeom>
          <a:noFill/>
        </p:spPr>
        <p:txBody>
          <a:bodyPr wrap="square" rtlCol="0">
            <a:spAutoFit/>
          </a:bodyPr>
          <a:lstStyle/>
          <a:p>
            <a:pPr lvl="0"/>
            <a:r>
              <a:rPr lang="en-GB" sz="1600" b="1" u="sng" dirty="0">
                <a:solidFill>
                  <a:srgbClr val="92D050"/>
                </a:solidFill>
              </a:rPr>
              <a:t>What are the benefits to SMEs?</a:t>
            </a:r>
          </a:p>
          <a:p>
            <a:pPr lvl="0"/>
            <a:endParaRPr lang="en-GB" sz="1600" b="1" dirty="0"/>
          </a:p>
          <a:p>
            <a:pPr lvl="0"/>
            <a:r>
              <a:rPr lang="en-GB" sz="1400" dirty="0"/>
              <a:t>As a construction SME, becoming a Business Champion provides a platform to showcase what work the company is doing to deliver net zero. It increases visibility and enables opportunities for you to promote any net zero events to a wider audience</a:t>
            </a:r>
          </a:p>
        </p:txBody>
      </p:sp>
      <p:sp>
        <p:nvSpPr>
          <p:cNvPr id="7" name="TextBox 6">
            <a:extLst>
              <a:ext uri="{FF2B5EF4-FFF2-40B4-BE49-F238E27FC236}">
                <a16:creationId xmlns:a16="http://schemas.microsoft.com/office/drawing/2014/main" id="{E232FB71-0E66-4817-966B-D501B067E906}"/>
              </a:ext>
            </a:extLst>
          </p:cNvPr>
          <p:cNvSpPr txBox="1"/>
          <p:nvPr/>
        </p:nvSpPr>
        <p:spPr>
          <a:xfrm>
            <a:off x="30807" y="1008142"/>
            <a:ext cx="12191998" cy="3385542"/>
          </a:xfrm>
          <a:prstGeom prst="rect">
            <a:avLst/>
          </a:prstGeom>
          <a:noFill/>
        </p:spPr>
        <p:txBody>
          <a:bodyPr wrap="square" rtlCol="0">
            <a:spAutoFit/>
          </a:bodyPr>
          <a:lstStyle/>
          <a:p>
            <a:pPr lvl="0"/>
            <a:r>
              <a:rPr lang="en-GB" sz="1600" b="1" u="sng" dirty="0">
                <a:solidFill>
                  <a:srgbClr val="92D050"/>
                </a:solidFill>
              </a:rPr>
              <a:t>What is the difference between a Construct Zero Business Champion/Partner?</a:t>
            </a:r>
          </a:p>
          <a:p>
            <a:pPr lvl="0"/>
            <a:endParaRPr lang="en-GB" sz="1600" b="1" dirty="0"/>
          </a:p>
          <a:p>
            <a:pPr lvl="0"/>
            <a:r>
              <a:rPr lang="en-GB" sz="1400" dirty="0"/>
              <a:t>A </a:t>
            </a:r>
            <a:r>
              <a:rPr lang="en-GB" sz="1400" b="1" dirty="0"/>
              <a:t>Business Champion </a:t>
            </a:r>
            <a:r>
              <a:rPr lang="en-GB" sz="1400" dirty="0"/>
              <a:t>is a company whose work in the net zero space aligns with one or more of the Construct Zero priorities. If selected companies must:</a:t>
            </a:r>
          </a:p>
          <a:p>
            <a:pPr lvl="0"/>
            <a:endParaRPr lang="en-GB" sz="1400" dirty="0"/>
          </a:p>
          <a:p>
            <a:pPr lvl="0"/>
            <a:r>
              <a:rPr lang="en-GB" sz="1400" dirty="0"/>
              <a:t>❖ Provide tangible evidence of the steps they are taking to respond to the Net Zero carbon challenge against the most relevant of the 9 priorities to their business.</a:t>
            </a:r>
          </a:p>
          <a:p>
            <a:pPr lvl="0"/>
            <a:r>
              <a:rPr lang="en-GB" sz="1400" dirty="0"/>
              <a:t>❖ Provide outline case study material of what action you are taking against one or more of the 9 priorities, what this means for them/their business and its benefits</a:t>
            </a:r>
          </a:p>
          <a:p>
            <a:pPr lvl="0"/>
            <a:r>
              <a:rPr lang="en-GB" sz="1400" dirty="0"/>
              <a:t>❖ Support our media/events work (for SME’s this could include supporting their TA)</a:t>
            </a:r>
          </a:p>
          <a:p>
            <a:pPr lvl="0"/>
            <a:r>
              <a:rPr lang="en-GB" sz="1400" dirty="0"/>
              <a:t>❖ Support CLC quarterly reporting on industry progress to Net Zero directly and through their supply chain as and when data is available</a:t>
            </a:r>
          </a:p>
          <a:p>
            <a:pPr lvl="0"/>
            <a:r>
              <a:rPr lang="en-GB" sz="1400" dirty="0"/>
              <a:t>❖ Work with your Trade Association to signpost to industry colleagues </a:t>
            </a:r>
            <a:r>
              <a:rPr lang="en-GB" sz="1400" dirty="0" err="1"/>
              <a:t>i</a:t>
            </a:r>
            <a:r>
              <a:rPr lang="en-GB" sz="1400" dirty="0"/>
              <a:t>) the action they can take; ii) behavioural change required; and iii) initiatives they can support which deliver on CO2nstructZero priorities</a:t>
            </a:r>
            <a:endParaRPr lang="en-GB" sz="2000" b="0" i="0" u="none" strike="noStrike" baseline="0" dirty="0">
              <a:solidFill>
                <a:srgbClr val="000000"/>
              </a:solidFill>
              <a:latin typeface="Arial" panose="020B0604020202020204" pitchFamily="34" charset="0"/>
            </a:endParaRPr>
          </a:p>
          <a:p>
            <a:r>
              <a:rPr lang="en-GB" sz="1400" dirty="0"/>
              <a:t>❖ </a:t>
            </a:r>
            <a:r>
              <a:rPr lang="en-GB" sz="1400" dirty="0">
                <a:solidFill>
                  <a:srgbClr val="000000"/>
                </a:solidFill>
              </a:rPr>
              <a:t>T</a:t>
            </a:r>
            <a:r>
              <a:rPr lang="en-GB" sz="1400" b="0" i="0" u="none" strike="noStrike" baseline="0" dirty="0">
                <a:solidFill>
                  <a:srgbClr val="000000"/>
                </a:solidFill>
              </a:rPr>
              <a:t>he nominated individual will be appointed for a period of 1 year, with a renewal of their commitment sought at that stage.</a:t>
            </a:r>
          </a:p>
          <a:p>
            <a:endParaRPr lang="en-GB" sz="1400" dirty="0">
              <a:solidFill>
                <a:srgbClr val="000000"/>
              </a:solidFill>
            </a:endParaRPr>
          </a:p>
          <a:p>
            <a:endParaRPr lang="en-GB" sz="1400" dirty="0">
              <a:solidFill>
                <a:srgbClr val="000000"/>
              </a:solidFill>
            </a:endParaRPr>
          </a:p>
          <a:p>
            <a:r>
              <a:rPr lang="en-GB" sz="1400" b="1" dirty="0">
                <a:solidFill>
                  <a:srgbClr val="000000"/>
                </a:solidFill>
              </a:rPr>
              <a:t>A Partner </a:t>
            </a:r>
            <a:r>
              <a:rPr lang="en-GB" sz="1400" dirty="0">
                <a:solidFill>
                  <a:srgbClr val="000000"/>
                </a:solidFill>
              </a:rPr>
              <a:t>is a company who is supportive of Co2nstructZero. We simply ask for you to demonstrate what are you doing in the net zero space and supply your logo, which will feature on the Construction Leadership Council’s website. </a:t>
            </a:r>
            <a:endParaRPr lang="en-GB" sz="1400" dirty="0"/>
          </a:p>
        </p:txBody>
      </p:sp>
      <p:sp>
        <p:nvSpPr>
          <p:cNvPr id="8" name="TextBox 7">
            <a:extLst>
              <a:ext uri="{FF2B5EF4-FFF2-40B4-BE49-F238E27FC236}">
                <a16:creationId xmlns:a16="http://schemas.microsoft.com/office/drawing/2014/main" id="{3F8223D6-223B-4EC4-856F-6C0DE95CB558}"/>
              </a:ext>
            </a:extLst>
          </p:cNvPr>
          <p:cNvSpPr txBox="1"/>
          <p:nvPr/>
        </p:nvSpPr>
        <p:spPr>
          <a:xfrm>
            <a:off x="30806" y="4549753"/>
            <a:ext cx="12191999" cy="1231106"/>
          </a:xfrm>
          <a:prstGeom prst="rect">
            <a:avLst/>
          </a:prstGeom>
          <a:noFill/>
        </p:spPr>
        <p:txBody>
          <a:bodyPr wrap="square" rtlCol="0">
            <a:spAutoFit/>
          </a:bodyPr>
          <a:lstStyle/>
          <a:p>
            <a:pPr lvl="0"/>
            <a:r>
              <a:rPr lang="en-GB" sz="1600" b="1" u="sng" dirty="0">
                <a:solidFill>
                  <a:srgbClr val="92D050"/>
                </a:solidFill>
              </a:rPr>
              <a:t>How do I sign up to become a Business Champion?</a:t>
            </a:r>
          </a:p>
          <a:p>
            <a:pPr lvl="0"/>
            <a:endParaRPr lang="en-GB" sz="1600" b="1" dirty="0"/>
          </a:p>
          <a:p>
            <a:r>
              <a:rPr lang="en-GB" sz="1400" dirty="0">
                <a:solidFill>
                  <a:srgbClr val="000000"/>
                </a:solidFill>
                <a:effectLst/>
                <a:latin typeface="Calibri" panose="020F0502020204030204" pitchFamily="34" charset="0"/>
                <a:ea typeface="Calibri" panose="020F0502020204030204" pitchFamily="34" charset="0"/>
              </a:rPr>
              <a:t>A commission will be sent out on a monthly basis, inviting companies to complete a short set of interview questions. This commission will be sent primarily to Trade Associations through the CLC. However, if you are not a member of a Trade Association belonging to the collective CLC membership, or sit outside the CLC, and would like to be included on this monthly commission, please forward your details to </a:t>
            </a:r>
            <a:r>
              <a:rPr lang="en-GB" sz="1400" u="sng" dirty="0">
                <a:solidFill>
                  <a:srgbClr val="000000"/>
                </a:solidFill>
                <a:effectLst/>
                <a:latin typeface="Calibri" panose="020F0502020204030204" pitchFamily="34" charset="0"/>
                <a:ea typeface="Calibri" panose="020F0502020204030204" pitchFamily="34" charset="0"/>
                <a:hlinkClick r:id="rId3"/>
              </a:rPr>
              <a:t>Catriona.duncan2@beis.gov.uk</a:t>
            </a:r>
            <a:r>
              <a:rPr lang="en-GB" sz="1400" u="sng" dirty="0">
                <a:solidFill>
                  <a:srgbClr val="000000"/>
                </a:solidFill>
                <a:effectLst/>
                <a:latin typeface="Calibri" panose="020F0502020204030204" pitchFamily="34" charset="0"/>
                <a:ea typeface="Calibri" panose="020F0502020204030204" pitchFamily="34" charset="0"/>
              </a:rPr>
              <a:t> </a:t>
            </a:r>
            <a:endParaRPr lang="en-GB" sz="16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9591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95CC-59E8-4273-8B68-2D9BD8E8B9AA}"/>
              </a:ext>
            </a:extLst>
          </p:cNvPr>
          <p:cNvSpPr>
            <a:spLocks noGrp="1"/>
          </p:cNvSpPr>
          <p:nvPr>
            <p:ph type="title"/>
          </p:nvPr>
        </p:nvSpPr>
        <p:spPr>
          <a:xfrm>
            <a:off x="94268" y="384920"/>
            <a:ext cx="11463559" cy="502267"/>
          </a:xfrm>
        </p:spPr>
        <p:txBody>
          <a:bodyPr/>
          <a:lstStyle/>
          <a:p>
            <a:r>
              <a:rPr lang="en-GB" dirty="0">
                <a:solidFill>
                  <a:srgbClr val="92D050"/>
                </a:solidFill>
              </a:rPr>
              <a:t>Governance</a:t>
            </a:r>
          </a:p>
        </p:txBody>
      </p:sp>
      <p:graphicFrame>
        <p:nvGraphicFramePr>
          <p:cNvPr id="5" name="Diagram 4">
            <a:extLst>
              <a:ext uri="{FF2B5EF4-FFF2-40B4-BE49-F238E27FC236}">
                <a16:creationId xmlns:a16="http://schemas.microsoft.com/office/drawing/2014/main" id="{A85C1B52-565D-46CF-ADC4-2917AB109AD7}"/>
              </a:ext>
            </a:extLst>
          </p:cNvPr>
          <p:cNvGraphicFramePr/>
          <p:nvPr/>
        </p:nvGraphicFramePr>
        <p:xfrm>
          <a:off x="2799039" y="1532026"/>
          <a:ext cx="5671589" cy="819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C1B6162-8999-4549-90AF-7564C4423922}"/>
              </a:ext>
            </a:extLst>
          </p:cNvPr>
          <p:cNvSpPr txBox="1"/>
          <p:nvPr/>
        </p:nvSpPr>
        <p:spPr>
          <a:xfrm>
            <a:off x="94268" y="3884773"/>
            <a:ext cx="4260916" cy="2062103"/>
          </a:xfrm>
          <a:prstGeom prst="rect">
            <a:avLst/>
          </a:prstGeom>
          <a:noFill/>
          <a:ln>
            <a:solidFill>
              <a:schemeClr val="tx1"/>
            </a:solidFill>
          </a:ln>
        </p:spPr>
        <p:txBody>
          <a:bodyPr wrap="square" rtlCol="0">
            <a:spAutoFit/>
          </a:bodyPr>
          <a:lstStyle/>
          <a:p>
            <a:pPr lvl="0"/>
            <a:r>
              <a:rPr lang="en-GB" sz="1600" dirty="0"/>
              <a:t>Challenging the Programme Board on the level of ambition, approach and progress.</a:t>
            </a:r>
          </a:p>
          <a:p>
            <a:pPr lvl="0"/>
            <a:endParaRPr lang="en-GB" sz="1600" dirty="0"/>
          </a:p>
          <a:p>
            <a:pPr lvl="0"/>
            <a:r>
              <a:rPr lang="en-GB" sz="1600" dirty="0"/>
              <a:t>Providing visible, external leadership and advocacy for the programme.</a:t>
            </a:r>
          </a:p>
          <a:p>
            <a:pPr lvl="0"/>
            <a:endParaRPr lang="en-GB" sz="1600" dirty="0"/>
          </a:p>
          <a:p>
            <a:pPr lvl="0"/>
            <a:r>
              <a:rPr lang="en-GB" sz="1600" dirty="0"/>
              <a:t>Encouraging businesses across the sector to take action on Net Zero. </a:t>
            </a:r>
          </a:p>
        </p:txBody>
      </p:sp>
      <p:sp>
        <p:nvSpPr>
          <p:cNvPr id="6" name="TextBox 5">
            <a:extLst>
              <a:ext uri="{FF2B5EF4-FFF2-40B4-BE49-F238E27FC236}">
                <a16:creationId xmlns:a16="http://schemas.microsoft.com/office/drawing/2014/main" id="{8EC1D97D-F2CE-40A9-99B3-C6FD74C0ADFD}"/>
              </a:ext>
            </a:extLst>
          </p:cNvPr>
          <p:cNvSpPr txBox="1"/>
          <p:nvPr/>
        </p:nvSpPr>
        <p:spPr>
          <a:xfrm>
            <a:off x="4580234" y="3854382"/>
            <a:ext cx="3890395" cy="1323439"/>
          </a:xfrm>
          <a:prstGeom prst="rect">
            <a:avLst/>
          </a:prstGeom>
          <a:noFill/>
          <a:ln>
            <a:solidFill>
              <a:schemeClr val="tx1"/>
            </a:solidFill>
          </a:ln>
        </p:spPr>
        <p:txBody>
          <a:bodyPr wrap="square" rtlCol="0">
            <a:spAutoFit/>
          </a:bodyPr>
          <a:lstStyle/>
          <a:p>
            <a:pPr lvl="0"/>
            <a:r>
              <a:rPr lang="en-GB" sz="1600" dirty="0"/>
              <a:t>Oversight of programme delivery across performance framework, business support and engagement. </a:t>
            </a:r>
          </a:p>
          <a:p>
            <a:pPr lvl="0"/>
            <a:endParaRPr lang="en-GB" sz="1600" dirty="0"/>
          </a:p>
          <a:p>
            <a:pPr lvl="0"/>
            <a:r>
              <a:rPr lang="en-GB" sz="1600" dirty="0"/>
              <a:t>Prepares quarterly performance reporting</a:t>
            </a:r>
          </a:p>
        </p:txBody>
      </p:sp>
      <p:sp>
        <p:nvSpPr>
          <p:cNvPr id="7" name="TextBox 6">
            <a:extLst>
              <a:ext uri="{FF2B5EF4-FFF2-40B4-BE49-F238E27FC236}">
                <a16:creationId xmlns:a16="http://schemas.microsoft.com/office/drawing/2014/main" id="{E232FB71-0E66-4817-966B-D501B067E906}"/>
              </a:ext>
            </a:extLst>
          </p:cNvPr>
          <p:cNvSpPr txBox="1"/>
          <p:nvPr/>
        </p:nvSpPr>
        <p:spPr>
          <a:xfrm>
            <a:off x="8759225" y="3854382"/>
            <a:ext cx="3298447" cy="1077218"/>
          </a:xfrm>
          <a:prstGeom prst="rect">
            <a:avLst/>
          </a:prstGeom>
          <a:noFill/>
          <a:ln>
            <a:solidFill>
              <a:schemeClr val="tx1"/>
            </a:solidFill>
          </a:ln>
        </p:spPr>
        <p:txBody>
          <a:bodyPr wrap="square" rtlCol="0">
            <a:spAutoFit/>
          </a:bodyPr>
          <a:lstStyle/>
          <a:p>
            <a:pPr lvl="0"/>
            <a:r>
              <a:rPr lang="en-GB" sz="1600" dirty="0"/>
              <a:t>Provides expert technical expertise to the programme to identify milestones and key initiatives to develop technical solutions</a:t>
            </a:r>
          </a:p>
        </p:txBody>
      </p:sp>
      <p:sp>
        <p:nvSpPr>
          <p:cNvPr id="8" name="TextBox 7">
            <a:extLst>
              <a:ext uri="{FF2B5EF4-FFF2-40B4-BE49-F238E27FC236}">
                <a16:creationId xmlns:a16="http://schemas.microsoft.com/office/drawing/2014/main" id="{3F8223D6-223B-4EC4-856F-6C0DE95CB558}"/>
              </a:ext>
            </a:extLst>
          </p:cNvPr>
          <p:cNvSpPr txBox="1"/>
          <p:nvPr/>
        </p:nvSpPr>
        <p:spPr>
          <a:xfrm>
            <a:off x="132270" y="1539898"/>
            <a:ext cx="3285977" cy="830997"/>
          </a:xfrm>
          <a:prstGeom prst="rect">
            <a:avLst/>
          </a:prstGeom>
          <a:noFill/>
          <a:ln>
            <a:solidFill>
              <a:schemeClr val="tx1"/>
            </a:solidFill>
          </a:ln>
        </p:spPr>
        <p:txBody>
          <a:bodyPr wrap="square" rtlCol="0">
            <a:spAutoFit/>
          </a:bodyPr>
          <a:lstStyle/>
          <a:p>
            <a:pPr lvl="0"/>
            <a:r>
              <a:rPr lang="en-GB" sz="1600" dirty="0"/>
              <a:t>Supporting businesses by using the network to test, engage and cascade advice to businesses</a:t>
            </a:r>
          </a:p>
        </p:txBody>
      </p:sp>
      <p:grpSp>
        <p:nvGrpSpPr>
          <p:cNvPr id="12" name="Group 11">
            <a:extLst>
              <a:ext uri="{FF2B5EF4-FFF2-40B4-BE49-F238E27FC236}">
                <a16:creationId xmlns:a16="http://schemas.microsoft.com/office/drawing/2014/main" id="{548AF93F-B5FB-464D-A57D-C97623A4C2ED}"/>
              </a:ext>
            </a:extLst>
          </p:cNvPr>
          <p:cNvGrpSpPr/>
          <p:nvPr/>
        </p:nvGrpSpPr>
        <p:grpSpPr>
          <a:xfrm>
            <a:off x="4355185" y="3033220"/>
            <a:ext cx="4115444" cy="819829"/>
            <a:chOff x="3761810" y="2729377"/>
            <a:chExt cx="4293070" cy="1015167"/>
          </a:xfrm>
        </p:grpSpPr>
        <p:sp>
          <p:nvSpPr>
            <p:cNvPr id="13" name="Rectangle 12">
              <a:extLst>
                <a:ext uri="{FF2B5EF4-FFF2-40B4-BE49-F238E27FC236}">
                  <a16:creationId xmlns:a16="http://schemas.microsoft.com/office/drawing/2014/main" id="{1A340A4D-AF4B-4DB3-B6AC-3CD6F9D60C50}"/>
                </a:ext>
              </a:extLst>
            </p:cNvPr>
            <p:cNvSpPr/>
            <p:nvPr/>
          </p:nvSpPr>
          <p:spPr>
            <a:xfrm>
              <a:off x="3996572" y="2729377"/>
              <a:ext cx="4058308" cy="1015167"/>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3C289D03-16B3-418E-8250-3B8DCD59FE6E}"/>
                </a:ext>
              </a:extLst>
            </p:cNvPr>
            <p:cNvSpPr txBox="1"/>
            <p:nvPr/>
          </p:nvSpPr>
          <p:spPr>
            <a:xfrm>
              <a:off x="3761810" y="2874597"/>
              <a:ext cx="4058308" cy="80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Construct Zero Programme Board</a:t>
              </a:r>
            </a:p>
          </p:txBody>
        </p:sp>
      </p:grpSp>
      <p:grpSp>
        <p:nvGrpSpPr>
          <p:cNvPr id="15" name="Group 14">
            <a:extLst>
              <a:ext uri="{FF2B5EF4-FFF2-40B4-BE49-F238E27FC236}">
                <a16:creationId xmlns:a16="http://schemas.microsoft.com/office/drawing/2014/main" id="{F46B6610-5095-40B5-8713-0D85978D6AC6}"/>
              </a:ext>
            </a:extLst>
          </p:cNvPr>
          <p:cNvGrpSpPr/>
          <p:nvPr/>
        </p:nvGrpSpPr>
        <p:grpSpPr>
          <a:xfrm>
            <a:off x="8710762" y="3023607"/>
            <a:ext cx="3395375" cy="810785"/>
            <a:chOff x="8720563" y="1655961"/>
            <a:chExt cx="3328420" cy="1015167"/>
          </a:xfrm>
        </p:grpSpPr>
        <p:sp>
          <p:nvSpPr>
            <p:cNvPr id="16" name="Rectangle 15">
              <a:extLst>
                <a:ext uri="{FF2B5EF4-FFF2-40B4-BE49-F238E27FC236}">
                  <a16:creationId xmlns:a16="http://schemas.microsoft.com/office/drawing/2014/main" id="{DE4EDBEA-E7F2-4696-BF36-96DEDF1D8359}"/>
                </a:ext>
              </a:extLst>
            </p:cNvPr>
            <p:cNvSpPr/>
            <p:nvPr/>
          </p:nvSpPr>
          <p:spPr>
            <a:xfrm>
              <a:off x="8720564" y="1655961"/>
              <a:ext cx="3328419" cy="1015167"/>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BE724E81-91A6-4476-8461-7EA89DE77A07}"/>
                </a:ext>
              </a:extLst>
            </p:cNvPr>
            <p:cNvSpPr txBox="1"/>
            <p:nvPr/>
          </p:nvSpPr>
          <p:spPr>
            <a:xfrm>
              <a:off x="8720563" y="1659517"/>
              <a:ext cx="3328419" cy="832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Green Construction Board Steering Committee</a:t>
              </a:r>
            </a:p>
          </p:txBody>
        </p:sp>
      </p:grpSp>
      <p:grpSp>
        <p:nvGrpSpPr>
          <p:cNvPr id="18" name="Group 17">
            <a:extLst>
              <a:ext uri="{FF2B5EF4-FFF2-40B4-BE49-F238E27FC236}">
                <a16:creationId xmlns:a16="http://schemas.microsoft.com/office/drawing/2014/main" id="{49E409C6-E4C7-44AB-A816-49AC4F2DA3CB}"/>
              </a:ext>
            </a:extLst>
          </p:cNvPr>
          <p:cNvGrpSpPr/>
          <p:nvPr/>
        </p:nvGrpSpPr>
        <p:grpSpPr>
          <a:xfrm>
            <a:off x="4623" y="3041414"/>
            <a:ext cx="4350561" cy="819829"/>
            <a:chOff x="-2916477" y="482935"/>
            <a:chExt cx="5576719" cy="1669138"/>
          </a:xfrm>
        </p:grpSpPr>
        <p:sp>
          <p:nvSpPr>
            <p:cNvPr id="19" name="Rectangle 18">
              <a:extLst>
                <a:ext uri="{FF2B5EF4-FFF2-40B4-BE49-F238E27FC236}">
                  <a16:creationId xmlns:a16="http://schemas.microsoft.com/office/drawing/2014/main" id="{98321E89-4E77-4089-85FF-39AA34661B1D}"/>
                </a:ext>
              </a:extLst>
            </p:cNvPr>
            <p:cNvSpPr/>
            <p:nvPr/>
          </p:nvSpPr>
          <p:spPr>
            <a:xfrm>
              <a:off x="-2812341" y="482935"/>
              <a:ext cx="5472583" cy="1669138"/>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4173B24D-07A6-4781-A5A6-D206FCFEBA28}"/>
                </a:ext>
              </a:extLst>
            </p:cNvPr>
            <p:cNvSpPr txBox="1"/>
            <p:nvPr/>
          </p:nvSpPr>
          <p:spPr>
            <a:xfrm>
              <a:off x="-2916477" y="868401"/>
              <a:ext cx="5472583" cy="1111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GB" sz="2400" kern="1200" dirty="0"/>
                <a:t>Construct Zero Advisory Board</a:t>
              </a:r>
            </a:p>
          </p:txBody>
        </p:sp>
      </p:grpSp>
      <p:cxnSp>
        <p:nvCxnSpPr>
          <p:cNvPr id="22" name="Straight Arrow Connector 21">
            <a:extLst>
              <a:ext uri="{FF2B5EF4-FFF2-40B4-BE49-F238E27FC236}">
                <a16:creationId xmlns:a16="http://schemas.microsoft.com/office/drawing/2014/main" id="{AD69E39B-2D44-4CB2-93B7-9E88686FC537}"/>
              </a:ext>
            </a:extLst>
          </p:cNvPr>
          <p:cNvCxnSpPr/>
          <p:nvPr/>
        </p:nvCxnSpPr>
        <p:spPr>
          <a:xfrm>
            <a:off x="5634833" y="2351855"/>
            <a:ext cx="0" cy="68955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DBA507-8527-4004-BD22-5E6248D7C999}"/>
              </a:ext>
            </a:extLst>
          </p:cNvPr>
          <p:cNvCxnSpPr>
            <a:cxnSpLocks/>
          </p:cNvCxnSpPr>
          <p:nvPr/>
        </p:nvCxnSpPr>
        <p:spPr>
          <a:xfrm>
            <a:off x="7720553" y="2379528"/>
            <a:ext cx="1180256" cy="6676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DE14AF-900F-4904-9A49-1DBC45826928}"/>
              </a:ext>
            </a:extLst>
          </p:cNvPr>
          <p:cNvCxnSpPr>
            <a:cxnSpLocks/>
          </p:cNvCxnSpPr>
          <p:nvPr/>
        </p:nvCxnSpPr>
        <p:spPr>
          <a:xfrm flipH="1">
            <a:off x="2684302" y="2375385"/>
            <a:ext cx="986889" cy="6717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03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C897-E835-B540-9E6E-BE81D29E1D2D}"/>
              </a:ext>
            </a:extLst>
          </p:cNvPr>
          <p:cNvSpPr>
            <a:spLocks noGrp="1"/>
          </p:cNvSpPr>
          <p:nvPr>
            <p:ph type="ctrTitle"/>
          </p:nvPr>
        </p:nvSpPr>
        <p:spPr>
          <a:xfrm>
            <a:off x="1524000" y="2620673"/>
            <a:ext cx="9144000" cy="946872"/>
          </a:xfrm>
        </p:spPr>
        <p:txBody>
          <a:bodyPr/>
          <a:lstStyle/>
          <a:p>
            <a:r>
              <a:rPr lang="en-US" dirty="0"/>
              <a:t>Business Champions and Business Partners</a:t>
            </a:r>
          </a:p>
        </p:txBody>
      </p:sp>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468597" y="3972024"/>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91911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31C909B-D861-410A-98CE-351AC3D888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04D169FA-6443-4812-B502-C70F7AF7781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68E5188E-D5BF-4BD0-B5EB-0E55C0E40011}"/>
              </a:ext>
            </a:extLst>
          </p:cNvPr>
          <p:cNvPicPr>
            <a:picLocks noChangeAspect="1"/>
          </p:cNvPicPr>
          <p:nvPr/>
        </p:nvPicPr>
        <p:blipFill>
          <a:blip r:embed="rId3"/>
          <a:stretch>
            <a:fillRect/>
          </a:stretch>
        </p:blipFill>
        <p:spPr>
          <a:xfrm>
            <a:off x="8013469" y="0"/>
            <a:ext cx="4178530" cy="972589"/>
          </a:xfrm>
          <a:prstGeom prst="rect">
            <a:avLst/>
          </a:prstGeom>
        </p:spPr>
      </p:pic>
      <p:graphicFrame>
        <p:nvGraphicFramePr>
          <p:cNvPr id="10" name="Table 9">
            <a:extLst>
              <a:ext uri="{FF2B5EF4-FFF2-40B4-BE49-F238E27FC236}">
                <a16:creationId xmlns:a16="http://schemas.microsoft.com/office/drawing/2014/main" id="{4EB14191-1056-4FBC-A6E8-037221B19F4D}"/>
              </a:ext>
            </a:extLst>
          </p:cNvPr>
          <p:cNvGraphicFramePr>
            <a:graphicFrameLocks noGrp="1"/>
          </p:cNvGraphicFramePr>
          <p:nvPr>
            <p:extLst>
              <p:ext uri="{D42A27DB-BD31-4B8C-83A1-F6EECF244321}">
                <p14:modId xmlns:p14="http://schemas.microsoft.com/office/powerpoint/2010/main" val="1236865863"/>
              </p:ext>
            </p:extLst>
          </p:nvPr>
        </p:nvGraphicFramePr>
        <p:xfrm>
          <a:off x="962861" y="1406524"/>
          <a:ext cx="10266278" cy="4899480"/>
        </p:xfrm>
        <a:graphic>
          <a:graphicData uri="http://schemas.openxmlformats.org/drawingml/2006/table">
            <a:tbl>
              <a:tblPr/>
              <a:tblGrid>
                <a:gridCol w="3915367">
                  <a:extLst>
                    <a:ext uri="{9D8B030D-6E8A-4147-A177-3AD203B41FA5}">
                      <a16:colId xmlns:a16="http://schemas.microsoft.com/office/drawing/2014/main" val="3939708487"/>
                    </a:ext>
                  </a:extLst>
                </a:gridCol>
                <a:gridCol w="2887712">
                  <a:extLst>
                    <a:ext uri="{9D8B030D-6E8A-4147-A177-3AD203B41FA5}">
                      <a16:colId xmlns:a16="http://schemas.microsoft.com/office/drawing/2014/main" val="1827984047"/>
                    </a:ext>
                  </a:extLst>
                </a:gridCol>
                <a:gridCol w="3463199">
                  <a:extLst>
                    <a:ext uri="{9D8B030D-6E8A-4147-A177-3AD203B41FA5}">
                      <a16:colId xmlns:a16="http://schemas.microsoft.com/office/drawing/2014/main" val="1352118718"/>
                    </a:ext>
                  </a:extLst>
                </a:gridCol>
              </a:tblGrid>
              <a:tr h="217567">
                <a:tc>
                  <a:txBody>
                    <a:bodyPr/>
                    <a:lstStyle/>
                    <a:p>
                      <a:pPr algn="l" fontAlgn="t"/>
                      <a:r>
                        <a:rPr lang="en-GB" sz="1100" b="0" i="0" u="none" strike="noStrike">
                          <a:solidFill>
                            <a:srgbClr val="000000"/>
                          </a:solidFill>
                          <a:effectLst/>
                          <a:latin typeface="Arial" panose="020B0604020202020204" pitchFamily="34" charset="0"/>
                        </a:rPr>
                        <a:t>ACE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CITB</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MACE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001216"/>
                  </a:ext>
                </a:extLst>
              </a:tr>
              <a:tr h="217567">
                <a:tc>
                  <a:txBody>
                    <a:bodyPr/>
                    <a:lstStyle/>
                    <a:p>
                      <a:pPr algn="l" fontAlgn="t"/>
                      <a:r>
                        <a:rPr lang="en-GB" sz="1100" b="0" i="0" u="none" strike="noStrike">
                          <a:solidFill>
                            <a:srgbClr val="000000"/>
                          </a:solidFill>
                          <a:effectLst/>
                          <a:latin typeface="Arial" panose="020B0604020202020204" pitchFamily="34" charset="0"/>
                        </a:rPr>
                        <a:t>Arcadis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Considerate Contractors Scheme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Mixergy </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019469"/>
                  </a:ext>
                </a:extLst>
              </a:tr>
              <a:tr h="217567">
                <a:tc>
                  <a:txBody>
                    <a:bodyPr/>
                    <a:lstStyle/>
                    <a:p>
                      <a:pPr algn="l" fontAlgn="t"/>
                      <a:r>
                        <a:rPr lang="en-GB" sz="1100" b="0" i="0" u="none" strike="noStrike">
                          <a:solidFill>
                            <a:srgbClr val="000000"/>
                          </a:solidFill>
                          <a:effectLst/>
                          <a:latin typeface="Arial" panose="020B0604020202020204" pitchFamily="34" charset="0"/>
                        </a:rPr>
                        <a:t>Assemble Media Group</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Constructing Excellence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Mott MacDonald</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655838"/>
                  </a:ext>
                </a:extLst>
              </a:tr>
              <a:tr h="217567">
                <a:tc>
                  <a:txBody>
                    <a:bodyPr/>
                    <a:lstStyle/>
                    <a:p>
                      <a:pPr algn="l" fontAlgn="t"/>
                      <a:r>
                        <a:rPr lang="en-GB" sz="1100" b="0" i="0" u="none" strike="noStrike">
                          <a:solidFill>
                            <a:srgbClr val="000000"/>
                          </a:solidFill>
                          <a:effectLst/>
                          <a:latin typeface="Arial" panose="020B0604020202020204" pitchFamily="34" charset="0"/>
                        </a:rPr>
                        <a:t>Atkins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Construction Employers Federation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NASC</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87818"/>
                  </a:ext>
                </a:extLst>
              </a:tr>
              <a:tr h="217567">
                <a:tc>
                  <a:txBody>
                    <a:bodyPr/>
                    <a:lstStyle/>
                    <a:p>
                      <a:pPr algn="l" fontAlgn="t"/>
                      <a:r>
                        <a:rPr lang="en-GB" sz="1100" b="0" i="0" u="none" strike="noStrike">
                          <a:solidFill>
                            <a:srgbClr val="000000"/>
                          </a:solidFill>
                          <a:effectLst/>
                          <a:latin typeface="Arial" panose="020B0604020202020204" pitchFamily="34" charset="0"/>
                        </a:rPr>
                        <a:t>Barratt Developments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Construction Products Association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National Federation of Builders (NFB)</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46266"/>
                  </a:ext>
                </a:extLst>
              </a:tr>
              <a:tr h="217567">
                <a:tc>
                  <a:txBody>
                    <a:bodyPr/>
                    <a:lstStyle/>
                    <a:p>
                      <a:pPr algn="l" fontAlgn="t"/>
                      <a:r>
                        <a:rPr lang="en-GB" sz="1100" b="0" i="0" u="none" strike="noStrike">
                          <a:solidFill>
                            <a:srgbClr val="000000"/>
                          </a:solidFill>
                          <a:effectLst/>
                          <a:latin typeface="Arial" panose="020B0604020202020204" pitchFamily="34" charset="0"/>
                        </a:rPr>
                        <a:t>Bennetts Associates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CPA UK</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National Federation of Roofing Contractors Limited</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613918"/>
                  </a:ext>
                </a:extLst>
              </a:tr>
              <a:tr h="217567">
                <a:tc>
                  <a:txBody>
                    <a:bodyPr/>
                    <a:lstStyle/>
                    <a:p>
                      <a:pPr algn="l" fontAlgn="t"/>
                      <a:r>
                        <a:rPr lang="en-GB" sz="1100" b="0" i="0" u="none" strike="noStrike">
                          <a:solidFill>
                            <a:srgbClr val="000000"/>
                          </a:solidFill>
                          <a:effectLst/>
                          <a:latin typeface="Arial" panose="020B0604020202020204" pitchFamily="34" charset="0"/>
                        </a:rPr>
                        <a:t>BPF</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Electrical Contractors' Association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National Home Improvement Council (NHIC)</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781875"/>
                  </a:ext>
                </a:extLst>
              </a:tr>
              <a:tr h="217567">
                <a:tc>
                  <a:txBody>
                    <a:bodyPr/>
                    <a:lstStyle/>
                    <a:p>
                      <a:pPr algn="l" fontAlgn="t"/>
                      <a:r>
                        <a:rPr lang="en-GB" sz="1100" b="0" i="0" u="none" strike="noStrike">
                          <a:solidFill>
                            <a:srgbClr val="000000"/>
                          </a:solidFill>
                          <a:effectLst/>
                          <a:latin typeface="Arial" panose="020B0604020202020204" pitchFamily="34" charset="0"/>
                        </a:rPr>
                        <a:t>Build UK</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Electrical Distributors' Association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NFDC</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21928"/>
                  </a:ext>
                </a:extLst>
              </a:tr>
              <a:tr h="217567">
                <a:tc>
                  <a:txBody>
                    <a:bodyPr/>
                    <a:lstStyle/>
                    <a:p>
                      <a:pPr algn="l" fontAlgn="t"/>
                      <a:r>
                        <a:rPr lang="en-GB" sz="1100" b="0" i="0" u="none" strike="noStrike">
                          <a:solidFill>
                            <a:srgbClr val="000000"/>
                          </a:solidFill>
                          <a:effectLst/>
                          <a:latin typeface="Arial" panose="020B0604020202020204" pitchFamily="34" charset="0"/>
                        </a:rPr>
                        <a:t>Builders Merchants Federation (BMF)</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Federation of Master Builders (FMB)</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Powell Dobson Architects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182954"/>
                  </a:ext>
                </a:extLst>
              </a:tr>
              <a:tr h="217567">
                <a:tc>
                  <a:txBody>
                    <a:bodyPr/>
                    <a:lstStyle/>
                    <a:p>
                      <a:pPr algn="l" fontAlgn="t"/>
                      <a:r>
                        <a:rPr lang="fr-FR" sz="1100" b="0" i="0" u="none" strike="noStrike">
                          <a:solidFill>
                            <a:srgbClr val="000000"/>
                          </a:solidFill>
                          <a:effectLst/>
                          <a:latin typeface="Arial" panose="020B0604020202020204" pitchFamily="34" charset="0"/>
                        </a:rPr>
                        <a:t>Cambridge Centre for Smart Infrastructure &amp; Construction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Finishes and Interiors Sector Ltd </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QA Scheme Support Services </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284451"/>
                  </a:ext>
                </a:extLst>
              </a:tr>
              <a:tr h="217567">
                <a:tc>
                  <a:txBody>
                    <a:bodyPr/>
                    <a:lstStyle/>
                    <a:p>
                      <a:pPr algn="l" fontAlgn="t"/>
                      <a:r>
                        <a:rPr lang="en-GB" sz="1100" b="0" i="0" u="none" strike="noStrike">
                          <a:solidFill>
                            <a:srgbClr val="000000"/>
                          </a:solidFill>
                          <a:effectLst/>
                          <a:latin typeface="Arial" panose="020B0604020202020204" pitchFamily="34" charset="0"/>
                        </a:rPr>
                        <a:t>Cast</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Good Homes Alliance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Rider Levett Bucknall</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384318"/>
                  </a:ext>
                </a:extLst>
              </a:tr>
              <a:tr h="0">
                <a:tc>
                  <a:txBody>
                    <a:bodyPr/>
                    <a:lstStyle/>
                    <a:p>
                      <a:pPr algn="l" fontAlgn="t"/>
                      <a:r>
                        <a:rPr lang="en-GB" sz="1100" b="0" i="0" u="none" strike="noStrike">
                          <a:solidFill>
                            <a:srgbClr val="000000"/>
                          </a:solidFill>
                          <a:effectLst/>
                          <a:latin typeface="Arial" panose="020B0604020202020204" pitchFamily="34" charset="0"/>
                        </a:rPr>
                        <a:t>CBI</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Health &amp; Safety Executive (HSE)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Saint-Gobain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47875"/>
                  </a:ext>
                </a:extLst>
              </a:tr>
              <a:tr h="217567">
                <a:tc>
                  <a:txBody>
                    <a:bodyPr/>
                    <a:lstStyle/>
                    <a:p>
                      <a:pPr algn="l" fontAlgn="t"/>
                      <a:r>
                        <a:rPr lang="en-GB" sz="1100" b="0" i="0" u="none" strike="noStrike">
                          <a:solidFill>
                            <a:srgbClr val="000000"/>
                          </a:solidFill>
                          <a:effectLst/>
                          <a:latin typeface="Arial" panose="020B0604020202020204" pitchFamily="34" charset="0"/>
                        </a:rPr>
                        <a:t>CBRE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Home Builders Federation (HBF)</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Scottish Futures Trust</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507735"/>
                  </a:ext>
                </a:extLst>
              </a:tr>
              <a:tr h="217567">
                <a:tc>
                  <a:txBody>
                    <a:bodyPr/>
                    <a:lstStyle/>
                    <a:p>
                      <a:pPr algn="l" fontAlgn="t"/>
                      <a:r>
                        <a:rPr lang="en-GB" sz="1100" b="0" i="0" u="none" strike="noStrike">
                          <a:solidFill>
                            <a:srgbClr val="000000"/>
                          </a:solidFill>
                          <a:effectLst/>
                          <a:latin typeface="Arial" panose="020B0604020202020204" pitchFamily="34" charset="0"/>
                        </a:rPr>
                        <a:t>CECA</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I3p</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Skanska</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481756"/>
                  </a:ext>
                </a:extLst>
              </a:tr>
              <a:tr h="217567">
                <a:tc>
                  <a:txBody>
                    <a:bodyPr/>
                    <a:lstStyle/>
                    <a:p>
                      <a:pPr algn="l" fontAlgn="t"/>
                      <a:r>
                        <a:rPr lang="en-GB" sz="1100" b="0" i="0" u="none" strike="noStrike">
                          <a:solidFill>
                            <a:srgbClr val="000000"/>
                          </a:solidFill>
                          <a:effectLst/>
                          <a:latin typeface="Arial" panose="020B0604020202020204" pitchFamily="34" charset="0"/>
                        </a:rPr>
                        <a:t>Centre for Digital Built Britain (cdbb)</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ICE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Sustainable Energy Association</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22970"/>
                  </a:ext>
                </a:extLst>
              </a:tr>
              <a:tr h="217567">
                <a:tc>
                  <a:txBody>
                    <a:bodyPr/>
                    <a:lstStyle/>
                    <a:p>
                      <a:pPr algn="l" fontAlgn="t"/>
                      <a:r>
                        <a:rPr lang="en-GB" sz="1100" b="0" i="0" u="none" strike="noStrike">
                          <a:solidFill>
                            <a:srgbClr val="000000"/>
                          </a:solidFill>
                          <a:effectLst/>
                          <a:latin typeface="Arial" panose="020B0604020202020204" pitchFamily="34" charset="0"/>
                        </a:rPr>
                        <a:t>CIC</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Imperial College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Tideway</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129065"/>
                  </a:ext>
                </a:extLst>
              </a:tr>
              <a:tr h="217567">
                <a:tc>
                  <a:txBody>
                    <a:bodyPr/>
                    <a:lstStyle/>
                    <a:p>
                      <a:pPr algn="l" fontAlgn="t"/>
                      <a:r>
                        <a:rPr lang="en-GB" sz="1100" b="0" i="0" u="none" strike="noStrike">
                          <a:solidFill>
                            <a:srgbClr val="000000"/>
                          </a:solidFill>
                          <a:effectLst/>
                          <a:latin typeface="Arial" panose="020B0604020202020204" pitchFamily="34" charset="0"/>
                        </a:rPr>
                        <a:t>CIH</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Infrastructure and Products Authority (IPA)</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TUC</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62218"/>
                  </a:ext>
                </a:extLst>
              </a:tr>
              <a:tr h="217567">
                <a:tc>
                  <a:txBody>
                    <a:bodyPr/>
                    <a:lstStyle/>
                    <a:p>
                      <a:pPr algn="l" fontAlgn="t"/>
                      <a:r>
                        <a:rPr lang="en-GB" sz="1100" b="0" i="0" u="none" strike="noStrike">
                          <a:solidFill>
                            <a:srgbClr val="000000"/>
                          </a:solidFill>
                          <a:effectLst/>
                          <a:latin typeface="Arial" panose="020B0604020202020204" pitchFamily="34" charset="0"/>
                        </a:rPr>
                        <a:t>CIOB</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Infrastructure Client Group (ICG)</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Arial" panose="020B0604020202020204" pitchFamily="34" charset="0"/>
                        </a:rPr>
                        <a:t>Turner &amp; Townsend</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009577"/>
                  </a:ext>
                </a:extLst>
              </a:tr>
              <a:tr h="217567">
                <a:tc>
                  <a:txBody>
                    <a:bodyPr/>
                    <a:lstStyle/>
                    <a:p>
                      <a:pPr algn="l" fontAlgn="t"/>
                      <a:r>
                        <a:rPr lang="en-GB" sz="1100" b="0" i="0" u="none" strike="noStrike">
                          <a:solidFill>
                            <a:srgbClr val="000000"/>
                          </a:solidFill>
                          <a:effectLst/>
                          <a:latin typeface="Arial" panose="020B0604020202020204" pitchFamily="34" charset="0"/>
                        </a:rPr>
                        <a:t>CIRCA</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Institution of Structural Engineers</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Arial" panose="020B0604020202020204" pitchFamily="34" charset="0"/>
                        </a:rPr>
                        <a:t>UKRI</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403515"/>
                  </a:ext>
                </a:extLst>
              </a:tr>
              <a:tr h="217567">
                <a:tc>
                  <a:txBody>
                    <a:bodyPr/>
                    <a:lstStyle/>
                    <a:p>
                      <a:pPr algn="l" fontAlgn="t"/>
                      <a:r>
                        <a:rPr lang="en-GB" sz="1100" b="0" i="0" u="none" strike="noStrike" dirty="0">
                          <a:solidFill>
                            <a:srgbClr val="000000"/>
                          </a:solidFill>
                          <a:effectLst/>
                          <a:latin typeface="Arial" panose="020B0604020202020204" pitchFamily="34" charset="0"/>
                        </a:rPr>
                        <a:t>CIRIA</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rPr>
                        <a:t>Laing O'Rourke</a:t>
                      </a:r>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dirty="0"/>
                    </a:p>
                  </a:txBody>
                  <a:tcPr marL="144000" marR="108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449327"/>
                  </a:ext>
                </a:extLst>
              </a:tr>
            </a:tbl>
          </a:graphicData>
        </a:graphic>
      </p:graphicFrame>
    </p:spTree>
    <p:extLst>
      <p:ext uri="{BB962C8B-B14F-4D97-AF65-F5344CB8AC3E}">
        <p14:creationId xmlns:p14="http://schemas.microsoft.com/office/powerpoint/2010/main" val="98505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78461FEE-5D05-466A-9097-0324364EE78E}"/>
              </a:ext>
            </a:extLst>
          </p:cNvPr>
          <p:cNvPicPr>
            <a:picLocks noChangeAspect="1"/>
          </p:cNvPicPr>
          <p:nvPr/>
        </p:nvPicPr>
        <p:blipFill rotWithShape="1">
          <a:blip r:embed="rId3"/>
          <a:srcRect l="3789" t="2430" b="1216"/>
          <a:stretch/>
        </p:blipFill>
        <p:spPr>
          <a:xfrm>
            <a:off x="94268" y="1145356"/>
            <a:ext cx="12097732" cy="5608949"/>
          </a:xfrm>
          <a:prstGeom prst="rect">
            <a:avLst/>
          </a:prstGeom>
        </p:spPr>
      </p:pic>
      <p:pic>
        <p:nvPicPr>
          <p:cNvPr id="53" name="Picture 52" descr="Text&#10;&#10;Description automatically generated with medium confidence">
            <a:extLst>
              <a:ext uri="{FF2B5EF4-FFF2-40B4-BE49-F238E27FC236}">
                <a16:creationId xmlns:a16="http://schemas.microsoft.com/office/drawing/2014/main" id="{7098EAFC-2C92-4DEC-826E-B629339DF52B}"/>
              </a:ext>
            </a:extLst>
          </p:cNvPr>
          <p:cNvPicPr/>
          <p:nvPr/>
        </p:nvPicPr>
        <p:blipFill>
          <a:blip r:embed="rId4">
            <a:extLst>
              <a:ext uri="{28A0092B-C50C-407E-A947-70E740481C1C}">
                <a14:useLocalDpi xmlns:a14="http://schemas.microsoft.com/office/drawing/2010/main" val="0"/>
              </a:ext>
            </a:extLst>
          </a:blip>
          <a:stretch>
            <a:fillRect/>
          </a:stretch>
        </p:blipFill>
        <p:spPr>
          <a:xfrm>
            <a:off x="8291694" y="0"/>
            <a:ext cx="3900306" cy="1076007"/>
          </a:xfrm>
          <a:prstGeom prst="rect">
            <a:avLst/>
          </a:prstGeom>
        </p:spPr>
      </p:pic>
    </p:spTree>
    <p:extLst>
      <p:ext uri="{BB962C8B-B14F-4D97-AF65-F5344CB8AC3E}">
        <p14:creationId xmlns:p14="http://schemas.microsoft.com/office/powerpoint/2010/main" val="38696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C897-E835-B540-9E6E-BE81D29E1D2D}"/>
              </a:ext>
            </a:extLst>
          </p:cNvPr>
          <p:cNvSpPr>
            <a:spLocks noGrp="1"/>
          </p:cNvSpPr>
          <p:nvPr>
            <p:ph type="ctrTitle"/>
          </p:nvPr>
        </p:nvSpPr>
        <p:spPr>
          <a:xfrm>
            <a:off x="1524000" y="2620673"/>
            <a:ext cx="9144000" cy="946872"/>
          </a:xfrm>
        </p:spPr>
        <p:txBody>
          <a:bodyPr/>
          <a:lstStyle/>
          <a:p>
            <a:r>
              <a:rPr lang="en-US" dirty="0"/>
              <a:t>Priorities &amp; </a:t>
            </a:r>
            <a:br>
              <a:rPr lang="en-US" dirty="0"/>
            </a:br>
            <a:r>
              <a:rPr lang="en-US" dirty="0"/>
              <a:t>Performance Framework</a:t>
            </a:r>
          </a:p>
        </p:txBody>
      </p:sp>
      <p:pic>
        <p:nvPicPr>
          <p:cNvPr id="3" name="Picture 2">
            <a:extLst>
              <a:ext uri="{FF2B5EF4-FFF2-40B4-BE49-F238E27FC236}">
                <a16:creationId xmlns:a16="http://schemas.microsoft.com/office/drawing/2014/main" id="{9DB34A29-87A2-4063-855C-66B29042AC8D}"/>
              </a:ext>
            </a:extLst>
          </p:cNvPr>
          <p:cNvPicPr>
            <a:picLocks noChangeAspect="1"/>
          </p:cNvPicPr>
          <p:nvPr/>
        </p:nvPicPr>
        <p:blipFill>
          <a:blip r:embed="rId3"/>
          <a:srcRect/>
          <a:stretch/>
        </p:blipFill>
        <p:spPr>
          <a:xfrm>
            <a:off x="468597" y="3972024"/>
            <a:ext cx="11525861" cy="2159412"/>
          </a:xfrm>
          <a:prstGeom prst="rect">
            <a:avLst/>
          </a:prstGeom>
        </p:spPr>
      </p:pic>
      <p:pic>
        <p:nvPicPr>
          <p:cNvPr id="4" name="Picture 3" descr="A close up of a sign&#10;&#10;Description automatically generated">
            <a:extLst>
              <a:ext uri="{FF2B5EF4-FFF2-40B4-BE49-F238E27FC236}">
                <a16:creationId xmlns:a16="http://schemas.microsoft.com/office/drawing/2014/main" id="{789A173D-01F5-42AA-A152-5AA476506343}"/>
              </a:ext>
            </a:extLst>
          </p:cNvPr>
          <p:cNvPicPr>
            <a:picLocks noChangeAspect="1"/>
          </p:cNvPicPr>
          <p:nvPr/>
        </p:nvPicPr>
        <p:blipFill rotWithShape="1">
          <a:blip r:embed="rId4"/>
          <a:srcRect b="26572"/>
          <a:stretch/>
        </p:blipFill>
        <p:spPr>
          <a:xfrm>
            <a:off x="261257" y="216867"/>
            <a:ext cx="4420992" cy="1552555"/>
          </a:xfrm>
          <a:prstGeom prst="rect">
            <a:avLst/>
          </a:prstGeom>
        </p:spPr>
      </p:pic>
    </p:spTree>
    <p:extLst>
      <p:ext uri="{BB962C8B-B14F-4D97-AF65-F5344CB8AC3E}">
        <p14:creationId xmlns:p14="http://schemas.microsoft.com/office/powerpoint/2010/main" val="12832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D65B-9415-034F-B7CC-793C684BBFAF}"/>
              </a:ext>
            </a:extLst>
          </p:cNvPr>
          <p:cNvSpPr>
            <a:spLocks noGrp="1"/>
          </p:cNvSpPr>
          <p:nvPr>
            <p:ph type="title"/>
          </p:nvPr>
        </p:nvSpPr>
        <p:spPr>
          <a:xfrm>
            <a:off x="192898" y="285023"/>
            <a:ext cx="11463559" cy="502267"/>
          </a:xfrm>
        </p:spPr>
        <p:txBody>
          <a:bodyPr/>
          <a:lstStyle/>
          <a:p>
            <a:r>
              <a:rPr lang="en-GB" dirty="0">
                <a:solidFill>
                  <a:srgbClr val="92D050"/>
                </a:solidFill>
              </a:rPr>
              <a:t>Co</a:t>
            </a:r>
            <a:r>
              <a:rPr lang="en-GB" baseline="-25000" dirty="0">
                <a:solidFill>
                  <a:srgbClr val="92D050"/>
                </a:solidFill>
              </a:rPr>
              <a:t>2</a:t>
            </a:r>
            <a:r>
              <a:rPr lang="en-GB" dirty="0">
                <a:solidFill>
                  <a:srgbClr val="92D050"/>
                </a:solidFill>
              </a:rPr>
              <a:t>nstructZero </a:t>
            </a:r>
            <a:endParaRPr lang="en-US" dirty="0">
              <a:solidFill>
                <a:srgbClr val="92D050"/>
              </a:solidFill>
            </a:endParaRPr>
          </a:p>
        </p:txBody>
      </p:sp>
      <p:pic>
        <p:nvPicPr>
          <p:cNvPr id="8" name="Picture 7">
            <a:extLst>
              <a:ext uri="{FF2B5EF4-FFF2-40B4-BE49-F238E27FC236}">
                <a16:creationId xmlns:a16="http://schemas.microsoft.com/office/drawing/2014/main" id="{F6CAD057-0923-4F25-9F26-F008AF25E6C1}"/>
              </a:ext>
            </a:extLst>
          </p:cNvPr>
          <p:cNvPicPr>
            <a:picLocks noChangeAspect="1"/>
          </p:cNvPicPr>
          <p:nvPr/>
        </p:nvPicPr>
        <p:blipFill>
          <a:blip r:embed="rId3"/>
          <a:stretch>
            <a:fillRect/>
          </a:stretch>
        </p:blipFill>
        <p:spPr>
          <a:xfrm>
            <a:off x="500228" y="3541928"/>
            <a:ext cx="11537662" cy="2322317"/>
          </a:xfrm>
          <a:prstGeom prst="rect">
            <a:avLst/>
          </a:prstGeom>
        </p:spPr>
      </p:pic>
      <p:sp>
        <p:nvSpPr>
          <p:cNvPr id="10" name="Rectangle 9">
            <a:extLst>
              <a:ext uri="{FF2B5EF4-FFF2-40B4-BE49-F238E27FC236}">
                <a16:creationId xmlns:a16="http://schemas.microsoft.com/office/drawing/2014/main" id="{F23C11B7-91EF-4FAC-B27E-52EA7EC7FD68}"/>
              </a:ext>
            </a:extLst>
          </p:cNvPr>
          <p:cNvSpPr/>
          <p:nvPr/>
        </p:nvSpPr>
        <p:spPr>
          <a:xfrm>
            <a:off x="323527" y="6377049"/>
            <a:ext cx="2146541" cy="22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noFill/>
            </a:endParaRPr>
          </a:p>
        </p:txBody>
      </p:sp>
      <p:sp>
        <p:nvSpPr>
          <p:cNvPr id="12" name="TextBox 11">
            <a:extLst>
              <a:ext uri="{FF2B5EF4-FFF2-40B4-BE49-F238E27FC236}">
                <a16:creationId xmlns:a16="http://schemas.microsoft.com/office/drawing/2014/main" id="{3654F1AA-7FF0-484A-AC2E-1581FD8B5CB3}"/>
              </a:ext>
            </a:extLst>
          </p:cNvPr>
          <p:cNvSpPr txBox="1"/>
          <p:nvPr/>
        </p:nvSpPr>
        <p:spPr>
          <a:xfrm>
            <a:off x="622342" y="968783"/>
            <a:ext cx="10865922" cy="2308324"/>
          </a:xfrm>
          <a:prstGeom prst="rect">
            <a:avLst/>
          </a:prstGeom>
          <a:noFill/>
        </p:spPr>
        <p:txBody>
          <a:bodyPr wrap="square" rtlCol="0">
            <a:spAutoFit/>
          </a:bodyPr>
          <a:lstStyle/>
          <a:p>
            <a:pPr algn="l" fontAlgn="base"/>
            <a:r>
              <a:rPr lang="en-GB" b="1" i="0" dirty="0">
                <a:solidFill>
                  <a:srgbClr val="80A74C"/>
                </a:solidFill>
                <a:effectLst/>
                <a:latin typeface="Open Sans" panose="020B0606030504020204" pitchFamily="34" charset="0"/>
              </a:rPr>
              <a:t>The story behind CO</a:t>
            </a:r>
            <a:r>
              <a:rPr lang="en-GB" b="1" i="0" baseline="-25000" dirty="0">
                <a:solidFill>
                  <a:srgbClr val="80A74C"/>
                </a:solidFill>
                <a:effectLst/>
                <a:latin typeface="Open Sans" panose="020B0606030504020204" pitchFamily="34" charset="0"/>
              </a:rPr>
              <a:t>2</a:t>
            </a:r>
            <a:r>
              <a:rPr lang="en-GB" b="1" i="0" dirty="0">
                <a:solidFill>
                  <a:srgbClr val="80A74C"/>
                </a:solidFill>
                <a:effectLst/>
                <a:latin typeface="Open Sans" panose="020B0606030504020204" pitchFamily="34" charset="0"/>
              </a:rPr>
              <a:t>nstructZero</a:t>
            </a:r>
          </a:p>
          <a:p>
            <a:pPr algn="l" fontAlgn="base"/>
            <a:r>
              <a:rPr lang="en-GB" b="0" i="0" dirty="0">
                <a:solidFill>
                  <a:srgbClr val="002F6D"/>
                </a:solidFill>
                <a:effectLst/>
                <a:latin typeface="Open Sans" panose="020B0606030504020204" pitchFamily="34" charset="0"/>
              </a:rPr>
              <a:t>In November 2020, the Government published its </a:t>
            </a:r>
            <a:r>
              <a:rPr lang="en-GB" b="0" i="0" u="sng" dirty="0">
                <a:solidFill>
                  <a:srgbClr val="006688"/>
                </a:solidFill>
                <a:effectLst/>
                <a:latin typeface="Open Sans" panose="020B0606030504020204" pitchFamily="34" charset="0"/>
                <a:hlinkClick r:id="rId4"/>
              </a:rPr>
              <a:t>10-point plan</a:t>
            </a:r>
            <a:r>
              <a:rPr lang="en-GB" b="0" i="0" dirty="0">
                <a:solidFill>
                  <a:srgbClr val="002F6D"/>
                </a:solidFill>
                <a:effectLst/>
                <a:latin typeface="Open Sans" panose="020B0606030504020204" pitchFamily="34" charset="0"/>
              </a:rPr>
              <a:t> for a Green Industrial Revolution, setting out a path to Net Zero by 2050. CO</a:t>
            </a:r>
            <a:r>
              <a:rPr lang="en-GB" b="0" i="0" baseline="-25000" dirty="0">
                <a:solidFill>
                  <a:srgbClr val="002F6D"/>
                </a:solidFill>
                <a:effectLst/>
                <a:latin typeface="Open Sans" panose="020B0606030504020204" pitchFamily="34" charset="0"/>
              </a:rPr>
              <a:t>2</a:t>
            </a:r>
            <a:r>
              <a:rPr lang="en-GB" b="0" i="0" dirty="0">
                <a:solidFill>
                  <a:srgbClr val="002F6D"/>
                </a:solidFill>
                <a:effectLst/>
                <a:latin typeface="Open Sans" panose="020B0606030504020204" pitchFamily="34" charset="0"/>
              </a:rPr>
              <a:t>nstructZero is the construction sector’s response.</a:t>
            </a:r>
          </a:p>
          <a:p>
            <a:pPr algn="l" fontAlgn="base"/>
            <a:endParaRPr lang="en-GB" b="0" i="0" dirty="0">
              <a:solidFill>
                <a:srgbClr val="002F6D"/>
              </a:solidFill>
              <a:effectLst/>
              <a:latin typeface="Open Sans" panose="020B0606030504020204" pitchFamily="34" charset="0"/>
            </a:endParaRPr>
          </a:p>
          <a:p>
            <a:pPr algn="l" fontAlgn="base"/>
            <a:r>
              <a:rPr lang="en-GB" b="0" i="0" dirty="0">
                <a:solidFill>
                  <a:srgbClr val="002F6D"/>
                </a:solidFill>
                <a:effectLst/>
                <a:latin typeface="Open Sans" panose="020B0606030504020204" pitchFamily="34" charset="0"/>
              </a:rPr>
              <a:t>CO</a:t>
            </a:r>
            <a:r>
              <a:rPr lang="en-GB" b="0" i="0" baseline="-25000" dirty="0">
                <a:solidFill>
                  <a:srgbClr val="002F6D"/>
                </a:solidFill>
                <a:effectLst/>
                <a:latin typeface="Open Sans" panose="020B0606030504020204" pitchFamily="34" charset="0"/>
              </a:rPr>
              <a:t>2</a:t>
            </a:r>
            <a:r>
              <a:rPr lang="en-GB" b="0" i="0" dirty="0">
                <a:solidFill>
                  <a:srgbClr val="002F6D"/>
                </a:solidFill>
                <a:effectLst/>
                <a:latin typeface="Open Sans" panose="020B0606030504020204" pitchFamily="34" charset="0"/>
              </a:rPr>
              <a:t>nstructZero builds on the government’s commitments through the lens of our sector setting out how the industry can together meet the Net Zero. It uses the Climate Change Committee’s </a:t>
            </a:r>
            <a:r>
              <a:rPr lang="en-GB" b="0" i="0" u="sng" dirty="0">
                <a:solidFill>
                  <a:srgbClr val="006688"/>
                </a:solidFill>
                <a:effectLst/>
                <a:latin typeface="Open Sans" panose="020B0606030504020204" pitchFamily="34" charset="0"/>
                <a:hlinkClick r:id="rId5"/>
              </a:rPr>
              <a:t>6th Carbon budget</a:t>
            </a:r>
            <a:r>
              <a:rPr lang="en-GB" b="0" i="0" dirty="0">
                <a:solidFill>
                  <a:srgbClr val="002F6D"/>
                </a:solidFill>
                <a:effectLst/>
                <a:latin typeface="Open Sans" panose="020B0606030504020204" pitchFamily="34" charset="0"/>
              </a:rPr>
              <a:t> to establish the priorities that will frame our action plan and how we will measure and hold ourselves to account.</a:t>
            </a:r>
          </a:p>
        </p:txBody>
      </p:sp>
    </p:spTree>
    <p:extLst>
      <p:ext uri="{BB962C8B-B14F-4D97-AF65-F5344CB8AC3E}">
        <p14:creationId xmlns:p14="http://schemas.microsoft.com/office/powerpoint/2010/main" val="148175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B3E-7D18-4A55-A8C1-E030895E828D}"/>
              </a:ext>
            </a:extLst>
          </p:cNvPr>
          <p:cNvSpPr>
            <a:spLocks noGrp="1"/>
          </p:cNvSpPr>
          <p:nvPr>
            <p:ph type="title"/>
          </p:nvPr>
        </p:nvSpPr>
        <p:spPr>
          <a:xfrm>
            <a:off x="159346" y="297457"/>
            <a:ext cx="11463559" cy="502267"/>
          </a:xfrm>
        </p:spPr>
        <p:txBody>
          <a:bodyPr/>
          <a:lstStyle/>
          <a:p>
            <a:r>
              <a:rPr lang="en-GB" dirty="0">
                <a:solidFill>
                  <a:srgbClr val="92D050"/>
                </a:solidFill>
              </a:rPr>
              <a:t>Co</a:t>
            </a:r>
            <a:r>
              <a:rPr lang="en-GB" baseline="-25000" dirty="0">
                <a:solidFill>
                  <a:srgbClr val="92D050"/>
                </a:solidFill>
              </a:rPr>
              <a:t>2</a:t>
            </a:r>
            <a:r>
              <a:rPr lang="en-GB" dirty="0">
                <a:solidFill>
                  <a:srgbClr val="92D050"/>
                </a:solidFill>
              </a:rPr>
              <a:t>nstructZero – The priorities</a:t>
            </a:r>
            <a:br>
              <a:rPr lang="en-GB" dirty="0">
                <a:solidFill>
                  <a:srgbClr val="92D050"/>
                </a:solidFill>
              </a:rPr>
            </a:br>
            <a:endParaRPr lang="en-GB" dirty="0">
              <a:solidFill>
                <a:srgbClr val="92D050"/>
              </a:solidFill>
            </a:endParaRPr>
          </a:p>
        </p:txBody>
      </p:sp>
      <p:pic>
        <p:nvPicPr>
          <p:cNvPr id="16" name="Graphic 15" descr="Dump truck">
            <a:extLst>
              <a:ext uri="{FF2B5EF4-FFF2-40B4-BE49-F238E27FC236}">
                <a16:creationId xmlns:a16="http://schemas.microsoft.com/office/drawing/2014/main" id="{CC5394CA-CE95-C145-BF7E-5EA4115990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129" y="1886433"/>
            <a:ext cx="740713" cy="740713"/>
          </a:xfrm>
          <a:prstGeom prst="ellipse">
            <a:avLst/>
          </a:prstGeom>
        </p:spPr>
      </p:pic>
      <p:pic>
        <p:nvPicPr>
          <p:cNvPr id="19" name="Graphic 18" descr="Modern architecture with solid fill">
            <a:extLst>
              <a:ext uri="{FF2B5EF4-FFF2-40B4-BE49-F238E27FC236}">
                <a16:creationId xmlns:a16="http://schemas.microsoft.com/office/drawing/2014/main" id="{8EFA3DB8-D92D-6D4A-B27C-FD0938AFDA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032" y="3625850"/>
            <a:ext cx="671198" cy="671198"/>
          </a:xfrm>
          <a:prstGeom prst="rect">
            <a:avLst/>
          </a:prstGeom>
        </p:spPr>
      </p:pic>
      <p:sp>
        <p:nvSpPr>
          <p:cNvPr id="35" name="Rectangle 34">
            <a:extLst>
              <a:ext uri="{FF2B5EF4-FFF2-40B4-BE49-F238E27FC236}">
                <a16:creationId xmlns:a16="http://schemas.microsoft.com/office/drawing/2014/main" id="{BE8EAE35-E535-4926-9322-999EB9452A6D}"/>
              </a:ext>
            </a:extLst>
          </p:cNvPr>
          <p:cNvSpPr/>
          <p:nvPr/>
        </p:nvSpPr>
        <p:spPr>
          <a:xfrm>
            <a:off x="323527" y="6377049"/>
            <a:ext cx="2146541" cy="22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noFill/>
            </a:endParaRPr>
          </a:p>
        </p:txBody>
      </p:sp>
      <p:pic>
        <p:nvPicPr>
          <p:cNvPr id="4" name="Picture 3">
            <a:extLst>
              <a:ext uri="{FF2B5EF4-FFF2-40B4-BE49-F238E27FC236}">
                <a16:creationId xmlns:a16="http://schemas.microsoft.com/office/drawing/2014/main" id="{33AFEB74-2886-4718-BFF2-1F0CD6E7D5A2}"/>
              </a:ext>
            </a:extLst>
          </p:cNvPr>
          <p:cNvPicPr>
            <a:picLocks noChangeAspect="1"/>
          </p:cNvPicPr>
          <p:nvPr/>
        </p:nvPicPr>
        <p:blipFill>
          <a:blip r:embed="rId7"/>
          <a:stretch>
            <a:fillRect/>
          </a:stretch>
        </p:blipFill>
        <p:spPr>
          <a:xfrm>
            <a:off x="159346" y="1035127"/>
            <a:ext cx="11771710" cy="5567554"/>
          </a:xfrm>
          <a:prstGeom prst="rect">
            <a:avLst/>
          </a:prstGeom>
        </p:spPr>
      </p:pic>
    </p:spTree>
    <p:extLst>
      <p:ext uri="{BB962C8B-B14F-4D97-AF65-F5344CB8AC3E}">
        <p14:creationId xmlns:p14="http://schemas.microsoft.com/office/powerpoint/2010/main" val="33930574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11946</TotalTime>
  <Words>1971</Words>
  <Application>Microsoft Office PowerPoint</Application>
  <PresentationFormat>Widescreen</PresentationFormat>
  <Paragraphs>259</Paragraphs>
  <Slides>26</Slides>
  <Notes>26</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Open Sans</vt:lpstr>
      <vt:lpstr>1_Office Theme</vt:lpstr>
      <vt:lpstr>PowerPoint Presentation</vt:lpstr>
      <vt:lpstr>Co2nstructZero – The aims</vt:lpstr>
      <vt:lpstr>Governance</vt:lpstr>
      <vt:lpstr>Business Champions and Business Partners</vt:lpstr>
      <vt:lpstr>PowerPoint Presentation</vt:lpstr>
      <vt:lpstr>PowerPoint Presentation</vt:lpstr>
      <vt:lpstr>Priorities &amp;  Performance Framework</vt:lpstr>
      <vt:lpstr>Co2nstructZero </vt:lpstr>
      <vt:lpstr>Co2nstructZero – The priorities </vt:lpstr>
      <vt:lpstr>The Performance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Communications and events</vt:lpstr>
      <vt:lpstr>Key Communications/Events</vt:lpstr>
      <vt:lpstr>Key Communications/Events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Hannah Vickers</dc:creator>
  <cp:lastModifiedBy>Robert Lambe</cp:lastModifiedBy>
  <cp:revision>147</cp:revision>
  <dcterms:created xsi:type="dcterms:W3CDTF">2021-03-04T15:57:07Z</dcterms:created>
  <dcterms:modified xsi:type="dcterms:W3CDTF">2021-11-18T07:27:22Z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2021-04-26T19:35:55Z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f8164eb4-c869-4c69-9ce2-95f7ed6da0a6</vt:lpwstr>
  </property>
  <property fmtid="{D5CDD505-2E9C-101B-9397-08002B2CF9AE}" pid="8" name="MSIP_Label_ba62f585-b40f-4ab9-bafe-39150f03d124_ContentBits">
    <vt:lpwstr>0</vt:lpwstr>
  </property>
</Properties>
</file>