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60" r:id="rId3"/>
    <p:sldId id="289" r:id="rId4"/>
    <p:sldId id="263" r:id="rId5"/>
    <p:sldId id="264" r:id="rId6"/>
    <p:sldId id="266" r:id="rId7"/>
    <p:sldId id="291" r:id="rId8"/>
    <p:sldId id="292" r:id="rId9"/>
    <p:sldId id="278" r:id="rId10"/>
    <p:sldId id="290" r:id="rId11"/>
    <p:sldId id="288" r:id="rId12"/>
  </p:sldIdLst>
  <p:sldSz cx="12192000" cy="6858000"/>
  <p:notesSz cx="6858000" cy="9144000"/>
  <p:embeddedFontLst>
    <p:embeddedFont>
      <p:font typeface="Avenir Next LT Pro" panose="020B050402020202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ira Sans Condensed" panose="020B0503050000020004" pitchFamily="34" charset="0"/>
      <p:regular r:id="rId24"/>
      <p:bold r:id="rId25"/>
      <p:italic r:id="rId26"/>
      <p:boldItalic r:id="rId27"/>
    </p:embeddedFont>
    <p:embeddedFont>
      <p:font typeface="Fira Sans Condensed Black" panose="020B0A03050000020004" pitchFamily="34" charset="0"/>
      <p:bold r:id="rId28"/>
      <p:boldItalic r:id="rId29"/>
    </p:embeddedFont>
    <p:embeddedFont>
      <p:font typeface="Foundry Sterling Book" panose="02000503040000020004" charset="0"/>
      <p:regular r:id="rId30"/>
    </p:embeddedFont>
    <p:embeddedFont>
      <p:font typeface="Foundry Sterling OT2 Bold" panose="02000800040000020004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uise" id="{49D40BF3-B9B4-445F-A9AD-20C73FBD497C}">
          <p14:sldIdLst>
            <p14:sldId id="260"/>
            <p14:sldId id="289"/>
          </p14:sldIdLst>
        </p14:section>
        <p14:section name="Clients" id="{BEAB2DB2-F04A-43B0-B256-9836A4E8A517}">
          <p14:sldIdLst>
            <p14:sldId id="263"/>
            <p14:sldId id="264"/>
          </p14:sldIdLst>
        </p14:section>
        <p14:section name="Supply Chain" id="{E8688F20-E3FE-48F8-9F9A-D56011A7D03C}">
          <p14:sldIdLst>
            <p14:sldId id="266"/>
          </p14:sldIdLst>
        </p14:section>
        <p14:section name="Digital in action" id="{C85D17B9-1BDD-4B21-AB10-5DB68AAF1556}">
          <p14:sldIdLst>
            <p14:sldId id="291"/>
            <p14:sldId id="292"/>
          </p14:sldIdLst>
        </p14:section>
        <p14:section name="Opening Up Kevin" id="{CCE78047-5443-4055-AD01-D16E177F9B97}">
          <p14:sldIdLst>
            <p14:sldId id="278"/>
            <p14:sldId id="290"/>
          </p14:sldIdLst>
        </p14:section>
        <p14:section name="The future" id="{54AB0577-13F7-4DB7-A958-3AEF0FE2AB24}">
          <p14:sldIdLst>
            <p14:sldId id="288"/>
          </p14:sldIdLst>
        </p14:section>
        <p14:section name="Cutting Rm. Floor" id="{9141E317-E8CA-46B7-9B25-6884EB24D45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52" autoAdjust="0"/>
  </p:normalViewPr>
  <p:slideViewPr>
    <p:cSldViewPr snapToGrid="0">
      <p:cViewPr varScale="1">
        <p:scale>
          <a:sx n="99" d="100"/>
          <a:sy n="99" d="100"/>
        </p:scale>
        <p:origin x="80" y="5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7911C-3DCE-4BE8-A643-22165AAED79D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DF29D-B4B8-48EB-AB3F-0BBB72D75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20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5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8A7B5-1128-4EDB-9ADC-A9ACAE53DBC5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5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0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C611-476B-F8DB-DBE3-CAFCEB88F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BFF72-ACEC-63C6-530A-1CDA38F72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A526D-B1A4-D17C-6545-E066583C3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0E764-43EB-7C92-4368-63103D4D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4E89-E5C4-A8AD-DD7D-F9CB737D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9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B6D7-BBC6-676F-9FFC-2895D154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7EAD8-C990-AB13-9E6B-FD306DA97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78B57-210E-3F29-9925-46CF8341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AFBA8-598A-2A79-DE8D-FD162AF2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BE285-3E1A-63F6-D8A6-BD7132FB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70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276A2-44BF-498E-D34F-63D72B705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729CC-D414-66CF-AD1B-8A1049427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AF33-0EB9-EEA3-F137-2CCE3F5E6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D4CA-7167-C001-6417-95E8F691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DCB70-86C0-E3DC-ADB1-28C8C9D4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5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9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6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99BC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30" y="6003939"/>
            <a:ext cx="2338074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055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rgbClr val="699BC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26" y="6003939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903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99BC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26" y="6003939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324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99BC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26" y="6003939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79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99BC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965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326" y="6003939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96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rgbClr val="699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141" y="5807769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82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8EEAF-B526-AAF0-B3DD-6775ECC3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246D8-A359-F588-0FC6-D241CC9F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377-0FF9-993C-E4C7-D4DC157C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20934-5505-CCD2-905E-800F60F4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1738-7BB7-7345-DD5E-EEC96579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97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699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83" y="5795573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037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83" y="5889639"/>
            <a:ext cx="2475806" cy="779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08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98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C2F7E-41C9-A9EB-DE77-13644370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AF0D6-AB30-8876-F7D2-5407ECF1B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A75E8-EDBA-7D74-B799-C8459FD8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3934A-CD08-DED4-3D2D-72B1DFDF6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B880-B024-435C-66DB-1C2E43BC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6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CEFE-B418-D641-4F01-D9215190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53107-5645-BC12-E72D-3797E1E61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E0EFC-A8F7-F4E7-53B3-69C5035B3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4F282-CE60-26C0-FAA1-2AA75A61F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FBBE3-4D0E-3D37-5F16-D3C889A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0105-7597-2D20-D2DA-A30248FE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76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F237-ADF3-B048-30F4-F3D20A2A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45327-6466-4DC7-A954-456CFF12A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8386E-0C02-318B-815C-3A3CDF8F8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C4FA1-740E-D614-5665-C4FE7B460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E6979-8381-2268-5953-8918378DE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0A9098-A614-327C-02BA-3C227E6B4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759DA-B822-AA78-E5AC-FC2389E6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EB4A0-9051-28CD-402F-C23F3AD4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92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ADB9F-EF3E-A8B8-770F-A74A822C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40739-B5FF-FF84-4493-8FF604FC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5A80F-AB43-F072-08B6-F374691B1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02833-262A-04F9-EE67-82596E6C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87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E31AD-AFF9-D900-5ADE-CF073F65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C951F-D3B0-694D-9AEB-1793F04B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89716-7591-37D9-3267-EA119A2B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DA98-6B00-FC7A-2CF9-77B5A156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73B29-C764-5478-E753-11C70DEFF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F2CB6-8F02-54BD-3205-2C35D4572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547C8-4A81-A24C-20FC-89B20B0E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E12B5-0D6D-B7F6-3965-EA5BC40E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C8A64-A7F3-0942-961D-F3D1329F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3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0FBD-5807-BEF8-FE3E-81C9D10C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147C2-4A86-C620-5730-31EED834C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CD670-CC6F-A599-CB2B-291DEC22F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322BD-366E-AEB9-DF74-75C329FD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A594D-B215-0EF0-97DF-BEB9C9C7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AC107-59D2-F264-50F5-427322CE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7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1A98E-7564-CE20-990A-02CB48AC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36615-D7DB-5B3A-B2A1-BF73D9388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CFEC6-7CF9-B4B7-6AE9-74C3D23E8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A9EB-25AD-4B80-8D29-59625DF70190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DA4EA-E7D8-F4C7-FA04-ED4705D77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A053C-CCDA-AC8A-ACC4-85F09E80F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39921-B46C-47EB-832B-0A68E66A3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0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DA1DA61-5CFF-469E-9FE8-2F04454FC75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E9CBA61-91A1-40B9-9994-1A99280700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0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airplane hangar">
            <a:extLst>
              <a:ext uri="{FF2B5EF4-FFF2-40B4-BE49-F238E27FC236}">
                <a16:creationId xmlns:a16="http://schemas.microsoft.com/office/drawing/2014/main" id="{31DDE0DB-1A95-30DE-FEBF-432F28F8C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76" b="13076"/>
          <a:stretch/>
        </p:blipFill>
        <p:spPr>
          <a:xfrm>
            <a:off x="-94509" y="0"/>
            <a:ext cx="12381018" cy="6858000"/>
          </a:xfrm>
          <a:prstGeom prst="rect">
            <a:avLst/>
          </a:prstGeom>
        </p:spPr>
      </p:pic>
      <p:pic>
        <p:nvPicPr>
          <p:cNvPr id="23" name="Picture 22" descr="Empty airplane hangar">
            <a:extLst>
              <a:ext uri="{FF2B5EF4-FFF2-40B4-BE49-F238E27FC236}">
                <a16:creationId xmlns:a16="http://schemas.microsoft.com/office/drawing/2014/main" id="{E4B86BE3-620B-686C-1422-EBA5D541D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21" t="48971" r="11826" b="13076"/>
          <a:stretch/>
        </p:blipFill>
        <p:spPr>
          <a:xfrm>
            <a:off x="5949828" y="3331268"/>
            <a:ext cx="4327560" cy="352449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79C17A-EE50-1428-233C-90F05B547CA3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A2EAD6B7-5403-034D-BF7A-358781232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40" y="3446616"/>
            <a:ext cx="3188824" cy="3188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82C80-6097-9B0B-8A4A-9856777F16C8}"/>
              </a:ext>
            </a:extLst>
          </p:cNvPr>
          <p:cNvSpPr txBox="1"/>
          <p:nvPr/>
        </p:nvSpPr>
        <p:spPr>
          <a:xfrm>
            <a:off x="719527" y="924071"/>
            <a:ext cx="8134913" cy="92333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ira Sans Condensed" panose="020B0604020202020204" pitchFamily="34" charset="0"/>
              </a:rPr>
              <a:t>‘Good morning’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700B6-F092-88A3-B060-B414ADB638BA}"/>
              </a:ext>
            </a:extLst>
          </p:cNvPr>
          <p:cNvSpPr txBox="1"/>
          <p:nvPr/>
        </p:nvSpPr>
        <p:spPr>
          <a:xfrm>
            <a:off x="2888246" y="5820629"/>
            <a:ext cx="42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#ipi-opening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15644-8333-F3D0-C680-8C85C7FD701F}"/>
              </a:ext>
            </a:extLst>
          </p:cNvPr>
          <p:cNvSpPr txBox="1"/>
          <p:nvPr/>
        </p:nvSpPr>
        <p:spPr>
          <a:xfrm>
            <a:off x="946597" y="3779949"/>
            <a:ext cx="5054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Louise Lado-Byrnes</a:t>
            </a:r>
          </a:p>
          <a:p>
            <a:r>
              <a:rPr lang="en-GB" sz="2800" dirty="0">
                <a:solidFill>
                  <a:schemeClr val="bg1"/>
                </a:solidFill>
              </a:rPr>
              <a:t>Director IPInitiatives</a:t>
            </a:r>
          </a:p>
        </p:txBody>
      </p:sp>
    </p:spTree>
    <p:extLst>
      <p:ext uri="{BB962C8B-B14F-4D97-AF65-F5344CB8AC3E}">
        <p14:creationId xmlns:p14="http://schemas.microsoft.com/office/powerpoint/2010/main" val="8158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 title="Rotating earth">
            <a:hlinkClick r:id="" action="ppaction://media"/>
            <a:extLst>
              <a:ext uri="{FF2B5EF4-FFF2-40B4-BE49-F238E27FC236}">
                <a16:creationId xmlns:a16="http://schemas.microsoft.com/office/drawing/2014/main" id="{F944228C-27C8-6714-41F4-4DA279969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010459-6E0B-A390-D485-0B5896DEA28B}"/>
              </a:ext>
            </a:extLst>
          </p:cNvPr>
          <p:cNvCxnSpPr>
            <a:cxnSpLocks/>
          </p:cNvCxnSpPr>
          <p:nvPr/>
        </p:nvCxnSpPr>
        <p:spPr>
          <a:xfrm flipH="1">
            <a:off x="-107575" y="3200400"/>
            <a:ext cx="54314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F15A3DE-2AF1-D0F5-C223-50E3F691AE1C}"/>
              </a:ext>
            </a:extLst>
          </p:cNvPr>
          <p:cNvGrpSpPr/>
          <p:nvPr/>
        </p:nvGrpSpPr>
        <p:grpSpPr>
          <a:xfrm>
            <a:off x="765848" y="2202460"/>
            <a:ext cx="10672208" cy="1955157"/>
            <a:chOff x="765848" y="2202460"/>
            <a:chExt cx="10672208" cy="19551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97E011-DBB5-A246-5B26-F40B16CB4956}"/>
                </a:ext>
              </a:extLst>
            </p:cNvPr>
            <p:cNvSpPr txBox="1"/>
            <p:nvPr/>
          </p:nvSpPr>
          <p:spPr>
            <a:xfrm>
              <a:off x="765848" y="2202460"/>
              <a:ext cx="10672208" cy="769441"/>
            </a:xfrm>
            <a:prstGeom prst="rect">
              <a:avLst/>
            </a:prstGeom>
            <a:noFill/>
            <a:effectLst>
              <a:reflection blurRad="6350" stA="50000" endA="300" endPos="90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ira Sans Condensed" panose="020B0604020202020204" pitchFamily="34" charset="0"/>
                  <a:ea typeface="+mn-ea"/>
                  <a:cs typeface="+mn-cs"/>
                </a:rPr>
                <a:t>The Future is Collaboration without Barriers </a:t>
              </a:r>
            </a:p>
          </p:txBody>
        </p:sp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ABE1234D-68D3-674B-22B2-58E763D7D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84" y="3509923"/>
              <a:ext cx="2274206" cy="647694"/>
            </a:xfrm>
            <a:prstGeom prst="rect">
              <a:avLst/>
            </a:prstGeom>
            <a:noFill/>
          </p:spPr>
        </p:pic>
      </p:grp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415B2954-1218-3044-BF27-0FDABF5A8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9" y="5660340"/>
            <a:ext cx="957483" cy="9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1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airplane hangar">
            <a:extLst>
              <a:ext uri="{FF2B5EF4-FFF2-40B4-BE49-F238E27FC236}">
                <a16:creationId xmlns:a16="http://schemas.microsoft.com/office/drawing/2014/main" id="{31DDE0DB-1A95-30DE-FEBF-432F28F8C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76" b="13076"/>
          <a:stretch/>
        </p:blipFill>
        <p:spPr>
          <a:xfrm>
            <a:off x="-94509" y="0"/>
            <a:ext cx="12381018" cy="6858000"/>
          </a:xfrm>
          <a:prstGeom prst="rect">
            <a:avLst/>
          </a:prstGeom>
        </p:spPr>
      </p:pic>
      <p:pic>
        <p:nvPicPr>
          <p:cNvPr id="23" name="Picture 22" descr="Empty airplane hangar">
            <a:extLst>
              <a:ext uri="{FF2B5EF4-FFF2-40B4-BE49-F238E27FC236}">
                <a16:creationId xmlns:a16="http://schemas.microsoft.com/office/drawing/2014/main" id="{E4B86BE3-620B-686C-1422-EBA5D541D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21" t="48971" r="11826" b="13076"/>
          <a:stretch/>
        </p:blipFill>
        <p:spPr>
          <a:xfrm>
            <a:off x="5949828" y="3331268"/>
            <a:ext cx="4327560" cy="352449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79C17A-EE50-1428-233C-90F05B547CA3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46C2EB4-8A27-9DDD-DAC8-7A7A8241E3CC}"/>
              </a:ext>
            </a:extLst>
          </p:cNvPr>
          <p:cNvSpPr txBox="1"/>
          <p:nvPr/>
        </p:nvSpPr>
        <p:spPr>
          <a:xfrm>
            <a:off x="12286509" y="2261535"/>
            <a:ext cx="6066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Fira Sans Condensed Black" panose="020B0A03050000020004" pitchFamily="34" charset="0"/>
              </a:rPr>
              <a:t>Differences</a:t>
            </a: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A2EAD6B7-5403-034D-BF7A-358781232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59" y="3429000"/>
            <a:ext cx="3188824" cy="3188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ED7E9-0B4B-3CDA-D301-453A06F86DF0}"/>
              </a:ext>
            </a:extLst>
          </p:cNvPr>
          <p:cNvSpPr txBox="1"/>
          <p:nvPr/>
        </p:nvSpPr>
        <p:spPr>
          <a:xfrm>
            <a:off x="607752" y="3385353"/>
            <a:ext cx="6750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oundry Sterling OT2 Bold" panose="02000800040000020004" pitchFamily="50" charset="0"/>
              </a:rPr>
              <a:t>Selection and Appointment</a:t>
            </a:r>
          </a:p>
          <a:p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Foundry Sterling OT2 Bold" panose="02000800040000020004" pitchFamily="50" charset="0"/>
            </a:endParaRP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Key design &amp; delivery partners appointed upfront on the basis of skills, capabilities and behaviours; same process for all organisations; no preconceived solution to price</a:t>
            </a:r>
          </a:p>
          <a:p>
            <a:endParaRPr lang="en-GB" dirty="0">
              <a:solidFill>
                <a:schemeClr val="bg1"/>
              </a:solidFill>
              <a:latin typeface="Foundry Sterling OT2 Bold" panose="02000800040000020004" pitchFamily="50" charset="0"/>
            </a:endParaRPr>
          </a:p>
          <a:p>
            <a:r>
              <a:rPr lang="en-GB" dirty="0">
                <a:solidFill>
                  <a:schemeClr val="bg1"/>
                </a:solidFill>
                <a:latin typeface="Foundry Sterling OT2 Bold" panose="02000800040000020004" pitchFamily="50" charset="0"/>
              </a:rPr>
              <a:t>Strategic Brief and Success Criteria</a:t>
            </a:r>
          </a:p>
          <a:p>
            <a:endParaRPr lang="en-GB" dirty="0">
              <a:solidFill>
                <a:schemeClr val="bg1"/>
              </a:solidFill>
              <a:latin typeface="Foundry Sterling OT2 Bold" panose="02000800040000020004" pitchFamily="50" charset="0"/>
            </a:endParaRPr>
          </a:p>
          <a:p>
            <a:r>
              <a:rPr lang="en-GB" dirty="0">
                <a:solidFill>
                  <a:srgbClr val="92D050"/>
                </a:solidFill>
              </a:rPr>
              <a:t>Client defines needs and outcome priorities; alliance is incentivised to collectively develop, validate, and prove that solutions delivered are fit for this purpose</a:t>
            </a:r>
          </a:p>
          <a:p>
            <a:endParaRPr lang="en-GB" dirty="0">
              <a:solidFill>
                <a:schemeClr val="bg1"/>
              </a:solidFill>
              <a:latin typeface="Foundry Sterling Book" panose="02000503040000020004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A286B-E725-0453-D2B3-9E233A5983C9}"/>
              </a:ext>
            </a:extLst>
          </p:cNvPr>
          <p:cNvSpPr txBox="1"/>
          <p:nvPr/>
        </p:nvSpPr>
        <p:spPr>
          <a:xfrm>
            <a:off x="0" y="744378"/>
            <a:ext cx="12192000" cy="2123658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chemeClr val="bg1"/>
              </a:solidFill>
              <a:latin typeface="Foundry Sterling Book" panose="02000503040000020004" pitchFamily="50" charset="0"/>
            </a:endParaRPr>
          </a:p>
          <a:p>
            <a:r>
              <a:rPr lang="en-GB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ira Sans Condensed" panose="020B0604020202020204" pitchFamily="34" charset="0"/>
              </a:rPr>
              <a:t>‘IBA is a solution in waiting’ –</a:t>
            </a:r>
          </a:p>
          <a:p>
            <a:r>
              <a:rPr lang="en-GB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ira Sans Condensed" panose="020B0604020202020204" pitchFamily="34" charset="0"/>
              </a:rPr>
              <a:t> the IPI Model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46ABB-6CE8-7F22-CCF1-BBE59FB0F935}"/>
              </a:ext>
            </a:extLst>
          </p:cNvPr>
          <p:cNvSpPr txBox="1"/>
          <p:nvPr/>
        </p:nvSpPr>
        <p:spPr>
          <a:xfrm>
            <a:off x="607752" y="3395348"/>
            <a:ext cx="74457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oundry Sterling OT2 Bold" panose="02000800040000020004" pitchFamily="50" charset="0"/>
              </a:rPr>
              <a:t>Integrated Insurance Policy</a:t>
            </a: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Single policy covering the whole Alliance and their suppliers; incepted at commencement of phase 2 (agreed plan and targets); includes cost overrun &amp; 12 years latent defects with no PII required</a:t>
            </a:r>
          </a:p>
          <a:p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  <a:latin typeface="Foundry Sterling OT2 Bold" panose="02000800040000020004" pitchFamily="50" charset="0"/>
            </a:endParaRPr>
          </a:p>
          <a:p>
            <a:r>
              <a:rPr lang="en-GB" dirty="0">
                <a:solidFill>
                  <a:schemeClr val="bg1"/>
                </a:solidFill>
                <a:latin typeface="Foundry Sterling OT2 Bold" panose="02000800040000020004" pitchFamily="50" charset="0"/>
              </a:rPr>
              <a:t>Digital and Soft Landings</a:t>
            </a: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Common platform; no need to prove input/activity so no barriers to digital twin adoption; range of collaboration tools applied; in-situ access to visualisation techniques. </a:t>
            </a: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Operational outcomes and interactions are primary inputs, requires testing, commissioning, proving, de-snagging and full documentation confirmed by TIRA enable completion</a:t>
            </a:r>
          </a:p>
          <a:p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GB" dirty="0">
              <a:solidFill>
                <a:schemeClr val="bg1"/>
              </a:solidFill>
              <a:latin typeface="Foundry Sterling OT2 Bold" panose="020008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0293 -2.59259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65586 -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9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94883 3.7037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6" grpId="1"/>
      <p:bldP spid="8" grpId="0"/>
      <p:bldP spid="8" grpId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7" title="People In A Meeting">
            <a:hlinkClick r:id="" action="ppaction://media"/>
            <a:extLst>
              <a:ext uri="{FF2B5EF4-FFF2-40B4-BE49-F238E27FC236}">
                <a16:creationId xmlns:a16="http://schemas.microsoft.com/office/drawing/2014/main" id="{22A6C49B-B4FD-4CE6-BDD4-C33029822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010459-6E0B-A390-D485-0B5896DEA28B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33A59BBC-9437-DCE3-4A75-4BC102DD360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4" y="737450"/>
            <a:ext cx="2506276" cy="1430520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8A2ACD2B-75FF-64D1-A185-AFD373166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9" y="5660340"/>
            <a:ext cx="957483" cy="957483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0283984F-3B05-2045-CA95-5137244A4D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832" r="17908" b="38607"/>
          <a:stretch/>
        </p:blipFill>
        <p:spPr>
          <a:xfrm>
            <a:off x="4110206" y="686686"/>
            <a:ext cx="2748810" cy="1301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97BBA2-364D-DB92-2B7D-D4D796563DDB}"/>
              </a:ext>
            </a:extLst>
          </p:cNvPr>
          <p:cNvSpPr txBox="1"/>
          <p:nvPr/>
        </p:nvSpPr>
        <p:spPr>
          <a:xfrm>
            <a:off x="4093375" y="2016211"/>
            <a:ext cx="317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pc="300" dirty="0">
                <a:solidFill>
                  <a:schemeClr val="bg1"/>
                </a:solidFill>
                <a:latin typeface="Avenir Next LT Pro" panose="020B0504020202020204" pitchFamily="34" charset="0"/>
              </a:rPr>
              <a:t>DERBY MUSEUMS</a:t>
            </a:r>
          </a:p>
        </p:txBody>
      </p:sp>
      <p:pic>
        <p:nvPicPr>
          <p:cNvPr id="19" name="Picture 4" descr="Residents | Dudley Council">
            <a:extLst>
              <a:ext uri="{FF2B5EF4-FFF2-40B4-BE49-F238E27FC236}">
                <a16:creationId xmlns:a16="http://schemas.microsoft.com/office/drawing/2014/main" id="{CC6FA101-DAB2-8D11-DE79-B789426A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371" y="686686"/>
            <a:ext cx="2868277" cy="147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D04314-F923-A9D1-B366-0AA588006C16}"/>
              </a:ext>
            </a:extLst>
          </p:cNvPr>
          <p:cNvSpPr txBox="1"/>
          <p:nvPr/>
        </p:nvSpPr>
        <p:spPr>
          <a:xfrm>
            <a:off x="602827" y="3833707"/>
            <a:ext cx="84463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Case Studies for IPI projects sit on the CE website</a:t>
            </a:r>
            <a:r>
              <a:rPr lang="en-GB" dirty="0"/>
              <a:t>:-</a:t>
            </a:r>
          </a:p>
          <a:p>
            <a:endParaRPr lang="en-GB" dirty="0"/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Advance II -		Dudley College</a:t>
            </a: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Museum of Making -	Derby Museums</a:t>
            </a: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IoT – 			Dudley College</a:t>
            </a:r>
          </a:p>
          <a:p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Project 4, 5, &amp; 6 underway at different stages</a:t>
            </a:r>
          </a:p>
        </p:txBody>
      </p:sp>
    </p:spTree>
    <p:extLst>
      <p:ext uri="{BB962C8B-B14F-4D97-AF65-F5344CB8AC3E}">
        <p14:creationId xmlns:p14="http://schemas.microsoft.com/office/powerpoint/2010/main" val="3762214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8C466E-887F-ED7F-C5D4-936BF012B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8782" b="7730"/>
          <a:stretch/>
        </p:blipFill>
        <p:spPr>
          <a:xfrm>
            <a:off x="-129537" y="0"/>
            <a:ext cx="12321537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010459-6E0B-A390-D485-0B5896DEA28B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9B4D92A5-5C58-BB00-79BA-363716232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9" y="5660340"/>
            <a:ext cx="957483" cy="957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1BC8BE-1D6B-B3B4-3AA5-F868E350D17A}"/>
              </a:ext>
            </a:extLst>
          </p:cNvPr>
          <p:cNvSpPr txBox="1"/>
          <p:nvPr/>
        </p:nvSpPr>
        <p:spPr>
          <a:xfrm>
            <a:off x="760152" y="3537753"/>
            <a:ext cx="85125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One multiparty Contract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Invite whole supply chain to party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Virtual business – board of experts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PBA – open book – pay for people and buy things separately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Don’t start design till fundamentals of the solution agreed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Insurance means no PII so people instinctively more open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Appoint independent experts as part of the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Ensure all team have input and buy in from day 1 – same contract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Choose the team for their ability and measure their behaviours; monitor and mentor ongoing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Enable no blame and therefore full use of BIM and digital twin</a:t>
            </a:r>
          </a:p>
          <a:p>
            <a:endParaRPr lang="en-GB" dirty="0">
              <a:solidFill>
                <a:schemeClr val="bg1"/>
              </a:solidFill>
              <a:latin typeface="Foundry Sterling OT2 Bold" panose="0200080004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2F24C-BD9E-B8BB-77C4-EBD4C5F38162}"/>
              </a:ext>
            </a:extLst>
          </p:cNvPr>
          <p:cNvSpPr txBox="1"/>
          <p:nvPr/>
        </p:nvSpPr>
        <p:spPr>
          <a:xfrm>
            <a:off x="12192000" y="920343"/>
            <a:ext cx="8134913" cy="1477328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chemeClr val="bg1"/>
              </a:solidFill>
              <a:latin typeface="Foundry Sterling Book" panose="02000503040000020004" pitchFamily="50" charset="0"/>
            </a:endParaRPr>
          </a:p>
          <a:p>
            <a:r>
              <a:rPr lang="en-GB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ira Sans Condensed" panose="020B0604020202020204" pitchFamily="34" charset="0"/>
              </a:rPr>
              <a:t>‘Other Features of note’ </a:t>
            </a:r>
          </a:p>
        </p:txBody>
      </p:sp>
    </p:spTree>
    <p:extLst>
      <p:ext uri="{BB962C8B-B14F-4D97-AF65-F5344CB8AC3E}">
        <p14:creationId xmlns:p14="http://schemas.microsoft.com/office/powerpoint/2010/main" val="200985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99127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A8F73EF-920F-2581-57EC-4B39C38AE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3" r="2918" b="13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010459-6E0B-A390-D485-0B5896DEA28B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49B769A-2AF8-CB91-A06D-C03E405B1BCF}"/>
              </a:ext>
            </a:extLst>
          </p:cNvPr>
          <p:cNvGrpSpPr/>
          <p:nvPr/>
        </p:nvGrpSpPr>
        <p:grpSpPr>
          <a:xfrm>
            <a:off x="757791" y="2339810"/>
            <a:ext cx="9652001" cy="2955683"/>
            <a:chOff x="757791" y="2048571"/>
            <a:chExt cx="9652001" cy="29556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E975DB-C34A-5955-5F1D-CBD5265C4321}"/>
                </a:ext>
              </a:extLst>
            </p:cNvPr>
            <p:cNvSpPr txBox="1"/>
            <p:nvPr/>
          </p:nvSpPr>
          <p:spPr>
            <a:xfrm>
              <a:off x="757792" y="2048571"/>
              <a:ext cx="9652000" cy="769441"/>
            </a:xfrm>
            <a:prstGeom prst="rect">
              <a:avLst/>
            </a:prstGeom>
            <a:noFill/>
            <a:effectLst>
              <a:reflection blurRad="6350" stA="50000" endA="300" endPos="90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Condensed" panose="020B0604020202020204" pitchFamily="34" charset="0"/>
                </a:rPr>
                <a:t>Biggest difference and best feedback…</a:t>
              </a:r>
              <a:endParaRPr lang="en-GB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ira Sans Condensed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E28A09-D00A-33AE-F130-2CE804C070EE}"/>
                </a:ext>
              </a:extLst>
            </p:cNvPr>
            <p:cNvSpPr txBox="1"/>
            <p:nvPr/>
          </p:nvSpPr>
          <p:spPr>
            <a:xfrm>
              <a:off x="757791" y="3896258"/>
              <a:ext cx="944284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Foundry Sterling Book" panose="02000503040000020004" pitchFamily="50" charset="0"/>
                </a:rPr>
                <a:t>Other contracts explain how to deal with issues when they occur.</a:t>
              </a:r>
            </a:p>
            <a:p>
              <a:r>
                <a:rPr lang="en-GB" sz="2400" dirty="0">
                  <a:solidFill>
                    <a:schemeClr val="bg1"/>
                  </a:solidFill>
                  <a:latin typeface="Foundry Sterling Book" panose="02000503040000020004" pitchFamily="50" charset="0"/>
                </a:rPr>
                <a:t>The IPI Alliance Contract stops them from happening in the first instance</a:t>
              </a:r>
            </a:p>
            <a:p>
              <a:endParaRPr lang="en-GB" dirty="0">
                <a:solidFill>
                  <a:schemeClr val="bg1"/>
                </a:solidFill>
                <a:latin typeface="Foundry Sterling Book" panose="02000503040000020004" pitchFamily="50" charset="0"/>
              </a:endParaRPr>
            </a:p>
          </p:txBody>
        </p:sp>
      </p:grp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42024260-ED14-00D6-A487-C6013FB21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9" y="5660340"/>
            <a:ext cx="957483" cy="957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19DF35-13EA-01A6-BA4E-E3CA132DD0BE}"/>
              </a:ext>
            </a:extLst>
          </p:cNvPr>
          <p:cNvSpPr txBox="1"/>
          <p:nvPr/>
        </p:nvSpPr>
        <p:spPr>
          <a:xfrm>
            <a:off x="3115733" y="5509058"/>
            <a:ext cx="977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Improved Mental Health</a:t>
            </a:r>
          </a:p>
        </p:txBody>
      </p:sp>
    </p:spTree>
    <p:extLst>
      <p:ext uri="{BB962C8B-B14F-4D97-AF65-F5344CB8AC3E}">
        <p14:creationId xmlns:p14="http://schemas.microsoft.com/office/powerpoint/2010/main" val="424314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 19" title="Line And Dots">
            <a:hlinkClick r:id="" action="ppaction://media"/>
            <a:extLst>
              <a:ext uri="{FF2B5EF4-FFF2-40B4-BE49-F238E27FC236}">
                <a16:creationId xmlns:a16="http://schemas.microsoft.com/office/drawing/2014/main" id="{C86D7721-794E-11CB-06D5-0FF417580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010459-6E0B-A390-D485-0B5896DEA28B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91759-FA86-D06E-C496-9631A3083741}"/>
              </a:ext>
            </a:extLst>
          </p:cNvPr>
          <p:cNvGrpSpPr/>
          <p:nvPr/>
        </p:nvGrpSpPr>
        <p:grpSpPr>
          <a:xfrm>
            <a:off x="794126" y="2368215"/>
            <a:ext cx="6825874" cy="1748546"/>
            <a:chOff x="794126" y="2368215"/>
            <a:chExt cx="6825874" cy="1748546"/>
          </a:xfrm>
        </p:grpSpPr>
        <p:pic>
          <p:nvPicPr>
            <p:cNvPr id="2" name="Picture 1" descr="Text&#10;&#10;Description automatically generated">
              <a:extLst>
                <a:ext uri="{FF2B5EF4-FFF2-40B4-BE49-F238E27FC236}">
                  <a16:creationId xmlns:a16="http://schemas.microsoft.com/office/drawing/2014/main" id="{3459E3CE-BF70-11E6-3FB3-0AE00466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59" y="2368215"/>
              <a:ext cx="2930795" cy="834690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E28A09-D00A-33AE-F130-2CE804C070EE}"/>
                </a:ext>
              </a:extLst>
            </p:cNvPr>
            <p:cNvSpPr txBox="1"/>
            <p:nvPr/>
          </p:nvSpPr>
          <p:spPr>
            <a:xfrm>
              <a:off x="794126" y="3470430"/>
              <a:ext cx="6825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oundry Sterling Book" panose="02000503040000020004" pitchFamily="50" charset="0"/>
                  <a:ea typeface="+mn-ea"/>
                  <a:cs typeface="+mn-cs"/>
                </a:rPr>
                <a:t>Industry Reports are numerous….</a:t>
              </a:r>
            </a:p>
          </p:txBody>
        </p:sp>
      </p:grp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CBC693F-CB8C-5B7A-2C45-257380319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9" y="5660340"/>
            <a:ext cx="957483" cy="957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D18B70-9F69-931E-E845-78351D7BC607}"/>
              </a:ext>
            </a:extLst>
          </p:cNvPr>
          <p:cNvSpPr txBox="1"/>
          <p:nvPr/>
        </p:nvSpPr>
        <p:spPr>
          <a:xfrm>
            <a:off x="731519" y="4746898"/>
            <a:ext cx="8825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IPI Model and Alliance Contract already responds to all asks from ‘The Playbook’</a:t>
            </a:r>
          </a:p>
        </p:txBody>
      </p:sp>
    </p:spTree>
    <p:extLst>
      <p:ext uri="{BB962C8B-B14F-4D97-AF65-F5344CB8AC3E}">
        <p14:creationId xmlns:p14="http://schemas.microsoft.com/office/powerpoint/2010/main" val="75594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B8B6C8-76F5-5357-44D1-9E3C2D047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338326"/>
              </p:ext>
            </p:extLst>
          </p:nvPr>
        </p:nvGraphicFramePr>
        <p:xfrm>
          <a:off x="343678" y="65314"/>
          <a:ext cx="11504643" cy="6687820"/>
        </p:xfrm>
        <a:graphic>
          <a:graphicData uri="http://schemas.openxmlformats.org/drawingml/2006/table">
            <a:tbl>
              <a:tblPr/>
              <a:tblGrid>
                <a:gridCol w="596359">
                  <a:extLst>
                    <a:ext uri="{9D8B030D-6E8A-4147-A177-3AD203B41FA5}">
                      <a16:colId xmlns:a16="http://schemas.microsoft.com/office/drawing/2014/main" val="3298828734"/>
                    </a:ext>
                  </a:extLst>
                </a:gridCol>
                <a:gridCol w="1727597">
                  <a:extLst>
                    <a:ext uri="{9D8B030D-6E8A-4147-A177-3AD203B41FA5}">
                      <a16:colId xmlns:a16="http://schemas.microsoft.com/office/drawing/2014/main" val="1677834901"/>
                    </a:ext>
                  </a:extLst>
                </a:gridCol>
                <a:gridCol w="443471">
                  <a:extLst>
                    <a:ext uri="{9D8B030D-6E8A-4147-A177-3AD203B41FA5}">
                      <a16:colId xmlns:a16="http://schemas.microsoft.com/office/drawing/2014/main" val="1410915186"/>
                    </a:ext>
                  </a:extLst>
                </a:gridCol>
                <a:gridCol w="4745984">
                  <a:extLst>
                    <a:ext uri="{9D8B030D-6E8A-4147-A177-3AD203B41FA5}">
                      <a16:colId xmlns:a16="http://schemas.microsoft.com/office/drawing/2014/main" val="2669998709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837410895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2003153538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3046468875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3804373948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4049733282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620084550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233782262"/>
                    </a:ext>
                  </a:extLst>
                </a:gridCol>
                <a:gridCol w="498904">
                  <a:extLst>
                    <a:ext uri="{9D8B030D-6E8A-4147-A177-3AD203B41FA5}">
                      <a16:colId xmlns:a16="http://schemas.microsoft.com/office/drawing/2014/main" val="1379976482"/>
                    </a:ext>
                  </a:extLst>
                </a:gridCol>
              </a:tblGrid>
              <a:tr h="15719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Playbook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Chapters</a:t>
                      </a:r>
                    </a:p>
                  </a:txBody>
                  <a:tcPr marL="0" marR="0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Playbook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Procurement &amp; IBA  </a:t>
                      </a:r>
                    </a:p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Phases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Improved quality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Value for Money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Raising productivity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Optimising programme 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Predictability of Delivery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Low carbon /sustainability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Safety of products and services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H&amp;S and wellbeing in workplace</a:t>
                      </a:r>
                    </a:p>
                  </a:txBody>
                  <a:tcPr marL="0" marR="0" marT="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221191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Outcome-based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Client defines the need – solutions follow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129563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Benchmarking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Benchmarked and prioritised targets – outcome based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37498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7.1</a:t>
                      </a:r>
                    </a:p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Risk Allocation  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Economic 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Independent assurance collaboratively minimises risk for the whole alliance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225363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Effective contracting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Earliest selection of the whole alliance - contract signed; cultural and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commercial interests aligned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447544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Early supplier engagement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Alliance engages suppliers’ expertise to identify options to meet client needs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187931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Embed digital technologies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Interactive digital twin to produce “best for project” solution – one team one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platform one model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444609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Delivery model assessments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Proposition for full development &amp; delivery agreed; final funding provided;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unique IPI policy incepted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248106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Effective contracting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Add remaining suppliers, execute agreed plan and prove Fitness for Defined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Purpose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716548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Payment and pricing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Payments through PBAs, target cost owned &amp; managed by whole alliance,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outcomes incentivised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45585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Resolution Planning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Independent assurers, governance transparency &amp; maximum liability minimise 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risk for whole alliance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534374"/>
                  </a:ext>
                </a:extLst>
              </a:tr>
              <a:tr h="4650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Seasonal commissioning, ongoing FM support, digital O&amp;M and LDI, lessons </a:t>
                      </a:r>
                    </a:p>
                    <a:p>
                      <a:pPr lvl="0" algn="l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learnt shared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1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425685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C851C9-3080-3964-1BED-AD81B9F6677D}"/>
              </a:ext>
            </a:extLst>
          </p:cNvPr>
          <p:cNvCxnSpPr/>
          <p:nvPr/>
        </p:nvCxnSpPr>
        <p:spPr>
          <a:xfrm>
            <a:off x="3122507" y="115147"/>
            <a:ext cx="4707466" cy="149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74B4BB-BAA7-9829-348B-98660DB5A7A3}"/>
              </a:ext>
            </a:extLst>
          </p:cNvPr>
          <p:cNvSpPr txBox="1"/>
          <p:nvPr/>
        </p:nvSpPr>
        <p:spPr>
          <a:xfrm>
            <a:off x="3298613" y="894080"/>
            <a:ext cx="240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Insurance Backed Alliancing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D5A4F-848E-6879-544E-6D67D934EF91}"/>
              </a:ext>
            </a:extLst>
          </p:cNvPr>
          <p:cNvSpPr txBox="1"/>
          <p:nvPr/>
        </p:nvSpPr>
        <p:spPr>
          <a:xfrm>
            <a:off x="4748108" y="42949"/>
            <a:ext cx="3481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Playbook Outcomes “Driving better, faster, greener with cross     </a:t>
            </a:r>
          </a:p>
          <a:p>
            <a:r>
              <a:rPr lang="en-GB" dirty="0"/>
              <a:t>               cutting priorities”</a:t>
            </a:r>
          </a:p>
        </p:txBody>
      </p:sp>
    </p:spTree>
    <p:extLst>
      <p:ext uri="{BB962C8B-B14F-4D97-AF65-F5344CB8AC3E}">
        <p14:creationId xmlns:p14="http://schemas.microsoft.com/office/powerpoint/2010/main" val="266554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7" title="Camera Shutter">
            <a:hlinkClick r:id="" action="ppaction://media"/>
            <a:extLst>
              <a:ext uri="{FF2B5EF4-FFF2-40B4-BE49-F238E27FC236}">
                <a16:creationId xmlns:a16="http://schemas.microsoft.com/office/drawing/2014/main" id="{95AF0464-D8DE-371C-6C92-04852B9C6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4" end="4026.6666"/>
                </p14:media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0" y="3546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010459-6E0B-A390-D485-0B5896DEA28B}"/>
              </a:ext>
            </a:extLst>
          </p:cNvPr>
          <p:cNvCxnSpPr/>
          <p:nvPr/>
        </p:nvCxnSpPr>
        <p:spPr>
          <a:xfrm flipH="1">
            <a:off x="-107575" y="3200400"/>
            <a:ext cx="120862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E8F96B2-DE85-8C31-CF7C-438B7CD0297E}"/>
              </a:ext>
            </a:extLst>
          </p:cNvPr>
          <p:cNvGrpSpPr/>
          <p:nvPr/>
        </p:nvGrpSpPr>
        <p:grpSpPr>
          <a:xfrm>
            <a:off x="764759" y="1335480"/>
            <a:ext cx="9652000" cy="4324860"/>
            <a:chOff x="1109533" y="-266552"/>
            <a:chExt cx="9652000" cy="43248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8770AC-3C6E-C77A-AF30-454A81C8E318}"/>
                </a:ext>
              </a:extLst>
            </p:cNvPr>
            <p:cNvSpPr txBox="1"/>
            <p:nvPr/>
          </p:nvSpPr>
          <p:spPr>
            <a:xfrm>
              <a:off x="1109533" y="2119316"/>
              <a:ext cx="849863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white"/>
                  </a:solidFill>
                  <a:latin typeface="Foundry Sterling Book" panose="02000503040000020004" pitchFamily="50" charset="0"/>
                </a:rPr>
                <a:t>We want more clients and teams to be able to use IPI without IPInitiatives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400" dirty="0">
                <a:solidFill>
                  <a:prstClr val="white"/>
                </a:solidFill>
                <a:latin typeface="Foundry Sterling Book" panose="02000503040000020004" pitchFamily="50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white"/>
                  </a:solidFill>
                  <a:latin typeface="Foundry Sterling Book" panose="02000503040000020004" pitchFamily="50" charset="0"/>
                </a:rPr>
                <a:t>BUT – we also want users to understand the ethos and be accredited to use the contract and model to give maximum value.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undry Sterling Book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D7F60E-822B-436B-B542-D03B31117051}"/>
                </a:ext>
              </a:extLst>
            </p:cNvPr>
            <p:cNvSpPr txBox="1"/>
            <p:nvPr/>
          </p:nvSpPr>
          <p:spPr>
            <a:xfrm>
              <a:off x="1109533" y="-266552"/>
              <a:ext cx="9652000" cy="923330"/>
            </a:xfrm>
            <a:prstGeom prst="rect">
              <a:avLst/>
            </a:prstGeom>
            <a:noFill/>
            <a:effectLst>
              <a:reflection blurRad="6350" stA="50000" endA="300" endPos="9000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859FDD"/>
                  </a:solidFill>
                  <a:effectLst/>
                  <a:uLnTx/>
                  <a:uFillTx/>
                  <a:latin typeface="Fira Sans Condensed" panose="020B0604020202020204" pitchFamily="34" charset="0"/>
                  <a:ea typeface="+mn-ea"/>
                  <a:cs typeface="+mn-cs"/>
                </a:rPr>
                <a:t>Opening up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9FDD"/>
                  </a:solidFill>
                  <a:effectLst/>
                  <a:uLnTx/>
                  <a:uFillTx/>
                  <a:latin typeface="Fira Sans Condensed" panose="020B0604020202020204" pitchFamily="34" charset="0"/>
                  <a:ea typeface="+mn-ea"/>
                  <a:cs typeface="+mn-cs"/>
                </a:rPr>
                <a:t>IPI</a:t>
              </a:r>
              <a:endPara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859FDD"/>
                </a:solidFill>
                <a:effectLst/>
                <a:uLnTx/>
                <a:uFillTx/>
                <a:latin typeface="Fira Sans Condensed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FF2E03A0-D569-F94D-B7A9-6B9D7C874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9" y="5660340"/>
            <a:ext cx="957483" cy="95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DB8871-2B20-40A7-882B-17FC9E930BEB}"/>
              </a:ext>
            </a:extLst>
          </p:cNvPr>
          <p:cNvCxnSpPr>
            <a:cxnSpLocks/>
          </p:cNvCxnSpPr>
          <p:nvPr/>
        </p:nvCxnSpPr>
        <p:spPr>
          <a:xfrm>
            <a:off x="1016596" y="2189742"/>
            <a:ext cx="10175846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54BAFD-93E4-4C09-9E1B-F4134E3B55B5}"/>
              </a:ext>
            </a:extLst>
          </p:cNvPr>
          <p:cNvSpPr/>
          <p:nvPr/>
        </p:nvSpPr>
        <p:spPr>
          <a:xfrm>
            <a:off x="5184878" y="1070281"/>
            <a:ext cx="2001538" cy="854832"/>
          </a:xfrm>
          <a:prstGeom prst="roundRect">
            <a:avLst/>
          </a:prstGeom>
          <a:solidFill>
            <a:srgbClr val="00206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IPI Model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Awareness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7F130A-41CB-44BF-9B7A-81213D97E0B2}"/>
              </a:ext>
            </a:extLst>
          </p:cNvPr>
          <p:cNvSpPr/>
          <p:nvPr/>
        </p:nvSpPr>
        <p:spPr>
          <a:xfrm>
            <a:off x="1572249" y="2613358"/>
            <a:ext cx="1518407" cy="981039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Licensee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C0C23C7-C7BA-436E-99E5-37515757E877}"/>
              </a:ext>
            </a:extLst>
          </p:cNvPr>
          <p:cNvSpPr/>
          <p:nvPr/>
        </p:nvSpPr>
        <p:spPr>
          <a:xfrm>
            <a:off x="1613648" y="4935722"/>
            <a:ext cx="3795782" cy="729079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Alliance Members: Employer (Licensee) and Partners (Authorised Providers)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IPT Suppliers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6B0DFD5-198D-4276-B30C-D616208CBBE0}"/>
              </a:ext>
            </a:extLst>
          </p:cNvPr>
          <p:cNvSpPr/>
          <p:nvPr/>
        </p:nvSpPr>
        <p:spPr>
          <a:xfrm>
            <a:off x="8703040" y="3079400"/>
            <a:ext cx="1518407" cy="562036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Accredited Practitioner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79AE8C-81E8-4CE0-9C47-92FC9AE87A3F}"/>
              </a:ext>
            </a:extLst>
          </p:cNvPr>
          <p:cNvSpPr/>
          <p:nvPr/>
        </p:nvSpPr>
        <p:spPr>
          <a:xfrm>
            <a:off x="6555725" y="2483284"/>
            <a:ext cx="1518407" cy="562036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IPI Practitioner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7DE-C38F-4416-9C94-765C79F6A05E}"/>
              </a:ext>
            </a:extLst>
          </p:cNvPr>
          <p:cNvSpPr/>
          <p:nvPr/>
        </p:nvSpPr>
        <p:spPr>
          <a:xfrm>
            <a:off x="4349155" y="2613358"/>
            <a:ext cx="1518407" cy="981039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Authorised Provider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04E666-E176-4E72-B4B3-A2658F312FB5}"/>
              </a:ext>
            </a:extLst>
          </p:cNvPr>
          <p:cNvSpPr/>
          <p:nvPr/>
        </p:nvSpPr>
        <p:spPr>
          <a:xfrm>
            <a:off x="9695292" y="4926698"/>
            <a:ext cx="1518407" cy="721522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IF, TIRA and FIRA</a:t>
            </a:r>
          </a:p>
        </p:txBody>
      </p:sp>
      <p:sp>
        <p:nvSpPr>
          <p:cNvPr id="66" name="Title 7">
            <a:extLst>
              <a:ext uri="{FF2B5EF4-FFF2-40B4-BE49-F238E27FC236}">
                <a16:creationId xmlns:a16="http://schemas.microsoft.com/office/drawing/2014/main" id="{A519D0DC-1155-41E0-B68D-DE94BAE0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453" y="-30427"/>
            <a:ext cx="8188013" cy="1030376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4400" b="1" dirty="0">
                <a:solidFill>
                  <a:srgbClr val="002060"/>
                </a:solidFill>
              </a:rPr>
              <a:t>IPI Model Licensing and Accreditation</a:t>
            </a:r>
            <a:endParaRPr lang="en-GB" b="1" dirty="0">
              <a:solidFill>
                <a:srgbClr val="00206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02EF2A-C1B8-B435-985B-48B7A0040BCD}"/>
              </a:ext>
            </a:extLst>
          </p:cNvPr>
          <p:cNvCxnSpPr>
            <a:cxnSpLocks/>
          </p:cNvCxnSpPr>
          <p:nvPr/>
        </p:nvCxnSpPr>
        <p:spPr>
          <a:xfrm>
            <a:off x="1016596" y="3990612"/>
            <a:ext cx="10175846" cy="0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261D45C-E569-8BA5-3856-D065A45DDF4A}"/>
              </a:ext>
            </a:extLst>
          </p:cNvPr>
          <p:cNvSpPr txBox="1"/>
          <p:nvPr/>
        </p:nvSpPr>
        <p:spPr>
          <a:xfrm>
            <a:off x="4163736" y="1260811"/>
            <a:ext cx="91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Induction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AD935-B27E-6AD0-0928-AB042FF80A22}"/>
              </a:ext>
            </a:extLst>
          </p:cNvPr>
          <p:cNvSpPr txBox="1"/>
          <p:nvPr/>
        </p:nvSpPr>
        <p:spPr>
          <a:xfrm>
            <a:off x="3088852" y="2721328"/>
            <a:ext cx="1260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Organisational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02D68-8806-B555-90F3-A13941CF1E94}"/>
              </a:ext>
            </a:extLst>
          </p:cNvPr>
          <p:cNvSpPr txBox="1"/>
          <p:nvPr/>
        </p:nvSpPr>
        <p:spPr>
          <a:xfrm>
            <a:off x="8074132" y="2495586"/>
            <a:ext cx="1045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Practitioner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BD4825-7E13-E498-4953-105F9E9018AB}"/>
              </a:ext>
            </a:extLst>
          </p:cNvPr>
          <p:cNvSpPr txBox="1"/>
          <p:nvPr/>
        </p:nvSpPr>
        <p:spPr>
          <a:xfrm>
            <a:off x="10221447" y="2991086"/>
            <a:ext cx="1322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Accreditation: Training and Mentoring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56134D1-6829-7300-6877-3F402971D8F9}"/>
              </a:ext>
            </a:extLst>
          </p:cNvPr>
          <p:cNvCxnSpPr>
            <a:cxnSpLocks/>
          </p:cNvCxnSpPr>
          <p:nvPr/>
        </p:nvCxnSpPr>
        <p:spPr>
          <a:xfrm flipV="1">
            <a:off x="6185647" y="2189742"/>
            <a:ext cx="0" cy="3931359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2163CD62-53CC-8258-2BEB-0C991DBA9691}"/>
              </a:ext>
            </a:extLst>
          </p:cNvPr>
          <p:cNvSpPr txBox="1"/>
          <p:nvPr/>
        </p:nvSpPr>
        <p:spPr>
          <a:xfrm>
            <a:off x="897406" y="2143808"/>
            <a:ext cx="230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Alliance Organisations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C560BF-0430-5D3F-AA20-032F38D31ABF}"/>
              </a:ext>
            </a:extLst>
          </p:cNvPr>
          <p:cNvSpPr txBox="1"/>
          <p:nvPr/>
        </p:nvSpPr>
        <p:spPr>
          <a:xfrm>
            <a:off x="9695292" y="2129151"/>
            <a:ext cx="16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Alliance People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383A840-800C-621A-34E1-7E2424A61770}"/>
              </a:ext>
            </a:extLst>
          </p:cNvPr>
          <p:cNvSpPr txBox="1"/>
          <p:nvPr/>
        </p:nvSpPr>
        <p:spPr>
          <a:xfrm>
            <a:off x="5372894" y="3933108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 Alliance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9140D12C-C7D3-6838-F4F5-B1340EE55415}"/>
              </a:ext>
            </a:extLst>
          </p:cNvPr>
          <p:cNvSpPr/>
          <p:nvPr/>
        </p:nvSpPr>
        <p:spPr>
          <a:xfrm>
            <a:off x="6606962" y="4935722"/>
            <a:ext cx="2844508" cy="721522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 Members, Alliance Manager, Cost Manager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IPT Members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BF8C8D81-2C69-0453-4D77-FDB5693D0579}"/>
              </a:ext>
            </a:extLst>
          </p:cNvPr>
          <p:cNvSpPr/>
          <p:nvPr/>
        </p:nvSpPr>
        <p:spPr>
          <a:xfrm>
            <a:off x="8934729" y="3669158"/>
            <a:ext cx="106786" cy="1083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CDE936E8-3B25-C0D1-421D-25C62581DBA7}"/>
              </a:ext>
            </a:extLst>
          </p:cNvPr>
          <p:cNvSpPr/>
          <p:nvPr/>
        </p:nvSpPr>
        <p:spPr>
          <a:xfrm>
            <a:off x="9752943" y="3669158"/>
            <a:ext cx="106783" cy="1094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669F6781-AE67-CDED-ED81-02BE3EABB747}"/>
              </a:ext>
            </a:extLst>
          </p:cNvPr>
          <p:cNvSpPr/>
          <p:nvPr/>
        </p:nvSpPr>
        <p:spPr>
          <a:xfrm>
            <a:off x="7260123" y="3103878"/>
            <a:ext cx="120490" cy="16158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8B7272-6525-C3B7-B3CB-34F51BE2E5D4}"/>
              </a:ext>
            </a:extLst>
          </p:cNvPr>
          <p:cNvSpPr txBox="1"/>
          <p:nvPr/>
        </p:nvSpPr>
        <p:spPr>
          <a:xfrm>
            <a:off x="1344258" y="4262507"/>
            <a:ext cx="9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Employer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80A991F-15C5-0D03-1C7B-FF4B9B52316E}"/>
              </a:ext>
            </a:extLst>
          </p:cNvPr>
          <p:cNvSpPr txBox="1"/>
          <p:nvPr/>
        </p:nvSpPr>
        <p:spPr>
          <a:xfrm>
            <a:off x="3562900" y="4091283"/>
            <a:ext cx="14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Alliance Partners required to be authorised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CA25F3-15A9-2109-45C7-0C4E702EBEA2}"/>
              </a:ext>
            </a:extLst>
          </p:cNvPr>
          <p:cNvSpPr txBox="1"/>
          <p:nvPr/>
        </p:nvSpPr>
        <p:spPr>
          <a:xfrm>
            <a:off x="7433519" y="4115322"/>
            <a:ext cx="144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number accredited or in training required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DC061D4-1F9A-23A5-72EE-EC4358BBEEBE}"/>
              </a:ext>
            </a:extLst>
          </p:cNvPr>
          <p:cNvSpPr txBox="1"/>
          <p:nvPr/>
        </p:nvSpPr>
        <p:spPr>
          <a:xfrm>
            <a:off x="9775470" y="4207165"/>
            <a:ext cx="1443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accredited or IF only in training 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E456CB9-14C0-DACF-C8B2-0498A1405CC0}"/>
              </a:ext>
            </a:extLst>
          </p:cNvPr>
          <p:cNvSpPr/>
          <p:nvPr/>
        </p:nvSpPr>
        <p:spPr>
          <a:xfrm>
            <a:off x="5024980" y="3672319"/>
            <a:ext cx="106786" cy="1083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4EF65D9-CD90-124F-919D-E70FC4AE9F09}"/>
              </a:ext>
            </a:extLst>
          </p:cNvPr>
          <p:cNvSpPr/>
          <p:nvPr/>
        </p:nvSpPr>
        <p:spPr>
          <a:xfrm>
            <a:off x="2278060" y="3670416"/>
            <a:ext cx="106786" cy="1083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9663E-C37C-82BB-8DC9-937C16502875}"/>
              </a:ext>
            </a:extLst>
          </p:cNvPr>
          <p:cNvSpPr txBox="1"/>
          <p:nvPr/>
        </p:nvSpPr>
        <p:spPr>
          <a:xfrm>
            <a:off x="1897132" y="927517"/>
            <a:ext cx="238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Participants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F203A-3A6D-0EF3-8475-6F1FA001D645}"/>
              </a:ext>
            </a:extLst>
          </p:cNvPr>
          <p:cNvSpPr txBox="1"/>
          <p:nvPr/>
        </p:nvSpPr>
        <p:spPr>
          <a:xfrm rot="16200000">
            <a:off x="-422358" y="1076625"/>
            <a:ext cx="161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Awareness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105BF-09DA-7530-5334-C67006C49EA5}"/>
              </a:ext>
            </a:extLst>
          </p:cNvPr>
          <p:cNvSpPr txBox="1"/>
          <p:nvPr/>
        </p:nvSpPr>
        <p:spPr>
          <a:xfrm rot="16200000">
            <a:off x="-329915" y="2802635"/>
            <a:ext cx="144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CB831-F754-6F58-E751-2C37E1A36791}"/>
              </a:ext>
            </a:extLst>
          </p:cNvPr>
          <p:cNvSpPr txBox="1"/>
          <p:nvPr/>
        </p:nvSpPr>
        <p:spPr>
          <a:xfrm rot="16200000">
            <a:off x="-170928" y="4597451"/>
            <a:ext cx="113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793E2E-484C-0E4B-0AE3-6FF04AC11CFA}"/>
              </a:ext>
            </a:extLst>
          </p:cNvPr>
          <p:cNvSpPr/>
          <p:nvPr/>
        </p:nvSpPr>
        <p:spPr>
          <a:xfrm>
            <a:off x="5694467" y="1200756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579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Widescreen</PresentationFormat>
  <Paragraphs>148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Fira Sans Condensed Black</vt:lpstr>
      <vt:lpstr>Foundry Sterling Book</vt:lpstr>
      <vt:lpstr>Avenir Next LT Pro</vt:lpstr>
      <vt:lpstr>Calibri</vt:lpstr>
      <vt:lpstr>Foundry Sterling OT2 Bold</vt:lpstr>
      <vt:lpstr>Calibri Light</vt:lpstr>
      <vt:lpstr>Fira Sans Condensed</vt:lpstr>
      <vt:lpstr>Arial</vt:lpstr>
      <vt:lpstr>Office Theme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IPI Model Licensing and Accreditation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Hawkins [ FULCRO – UK ]</dc:creator>
  <cp:lastModifiedBy>Louise LB</cp:lastModifiedBy>
  <cp:revision>11</cp:revision>
  <dcterms:created xsi:type="dcterms:W3CDTF">2022-10-06T13:54:22Z</dcterms:created>
  <dcterms:modified xsi:type="dcterms:W3CDTF">2022-11-07T15:43:04Z</dcterms:modified>
</cp:coreProperties>
</file>