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760" r:id="rId2"/>
    <p:sldId id="772" r:id="rId3"/>
    <p:sldId id="742" r:id="rId4"/>
    <p:sldId id="773" r:id="rId5"/>
    <p:sldId id="774" r:id="rId6"/>
    <p:sldId id="756" r:id="rId7"/>
    <p:sldId id="748" r:id="rId8"/>
    <p:sldId id="744" r:id="rId9"/>
    <p:sldId id="722" r:id="rId10"/>
    <p:sldId id="775" r:id="rId11"/>
    <p:sldId id="753" r:id="rId12"/>
    <p:sldId id="7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3EE74-47CD-4200-BEB6-2A53A37145A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74FB-B2FF-42E6-8B75-AFA1277E5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5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61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56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73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14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59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11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51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49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99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75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05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41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5C30-ED6E-4752-8385-C771A57E715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89A7-E915-4E12-9AFC-F7A8EC9CB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15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27128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6121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16502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6904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45156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23673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6848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789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 1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2580867"/>
            <a:ext cx="10548938" cy="16866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47301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552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100637" cy="2479675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3259973"/>
            <a:ext cx="3303979" cy="307492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9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946" y="2944501"/>
            <a:ext cx="4386253" cy="2929600"/>
          </a:xfrm>
        </p:spPr>
        <p:txBody>
          <a:bodyPr anchor="t">
            <a:noAutofit/>
          </a:bodyPr>
          <a:lstStyle>
            <a:lvl1pPr marL="0" indent="0" algn="r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4996" y="5874100"/>
            <a:ext cx="5957217" cy="59076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94997" y="0"/>
            <a:ext cx="5957216" cy="2028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5394995" y="2273031"/>
            <a:ext cx="5957217" cy="3601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100637" cy="2479675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3259973"/>
            <a:ext cx="3303979" cy="307492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7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100637" cy="3333332"/>
          </a:xfrm>
        </p:spPr>
        <p:txBody>
          <a:bodyPr anchor="b">
            <a:noAutofit/>
          </a:bodyPr>
          <a:lstStyle>
            <a:lvl1pPr marL="0" indent="0"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4018547"/>
            <a:ext cx="5100637" cy="2316353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6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9699" y="588963"/>
            <a:ext cx="5012513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699" y="3519637"/>
            <a:ext cx="5012513" cy="2718463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3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17745" y="588963"/>
            <a:ext cx="4334467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17745" y="3519637"/>
            <a:ext cx="4334467" cy="2718463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6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9699" y="588963"/>
            <a:ext cx="5012513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699" y="3519637"/>
            <a:ext cx="5012513" cy="2718463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20011" y="1093937"/>
            <a:ext cx="48514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10548938" cy="2054937"/>
          </a:xfrm>
        </p:spPr>
        <p:txBody>
          <a:bodyPr anchor="b">
            <a:noAutofit/>
          </a:bodyPr>
          <a:lstStyle>
            <a:lvl1pPr marL="0" indent="0" algn="ctr">
              <a:buNone/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15000" y="2924433"/>
            <a:ext cx="7962000" cy="2345399"/>
          </a:xfrm>
        </p:spPr>
        <p:txBody>
          <a:bodyPr anchor="t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9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98764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37600" y="0"/>
            <a:ext cx="8254400" cy="6858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4734" y="887680"/>
            <a:ext cx="4527479" cy="1490401"/>
          </a:xfrm>
        </p:spPr>
        <p:txBody>
          <a:bodyPr anchor="ctr">
            <a:noAutofit/>
          </a:bodyPr>
          <a:lstStyle>
            <a:lvl1pPr marL="0" indent="0" algn="r">
              <a:buNone/>
              <a:defRPr sz="1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39767"/>
            <a:ext cx="5986533" cy="915033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199" y="4150500"/>
            <a:ext cx="10514013" cy="179920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8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4734" y="887680"/>
            <a:ext cx="4527479" cy="1490401"/>
          </a:xfrm>
        </p:spPr>
        <p:txBody>
          <a:bodyPr anchor="ctr">
            <a:noAutofit/>
          </a:bodyPr>
          <a:lstStyle>
            <a:lvl1pPr marL="0" indent="0" algn="r">
              <a:buNone/>
              <a:defRPr sz="1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39767"/>
            <a:ext cx="5986533" cy="915033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4150500"/>
            <a:ext cx="6326876" cy="179920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19915" y="4150500"/>
            <a:ext cx="3832297" cy="1799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4734" y="887680"/>
            <a:ext cx="4527479" cy="1490401"/>
          </a:xfrm>
        </p:spPr>
        <p:txBody>
          <a:bodyPr anchor="ctr">
            <a:noAutofit/>
          </a:bodyPr>
          <a:lstStyle>
            <a:lvl1pPr marL="0" indent="0" algn="r">
              <a:buNone/>
              <a:defRPr sz="1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39767"/>
            <a:ext cx="5986533" cy="915033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25337" y="4150500"/>
            <a:ext cx="6326876" cy="179920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3275" y="4150500"/>
            <a:ext cx="3959794" cy="1799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156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Shape 5036"/>
          <p:cNvSpPr/>
          <p:nvPr userDrawn="1"/>
        </p:nvSpPr>
        <p:spPr>
          <a:xfrm>
            <a:off x="6815600" y="0"/>
            <a:ext cx="5376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04000" tIns="60933" rIns="384000" bIns="60933" anchor="ctr" anchorCtr="0">
            <a:noAutofit/>
          </a:bodyPr>
          <a:lstStyle/>
          <a:p>
            <a:pPr>
              <a:lnSpc>
                <a:spcPct val="150000"/>
              </a:lnSpc>
            </a:pPr>
            <a:endParaRPr sz="1777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499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85533" y="4150500"/>
            <a:ext cx="3166680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3275" y="1802767"/>
            <a:ext cx="6993692" cy="4461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99104" y="4150500"/>
            <a:ext cx="4753109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3275" y="3811836"/>
            <a:ext cx="5685660" cy="245293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3275" y="1090669"/>
            <a:ext cx="5685660" cy="245293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599104" y="1429333"/>
            <a:ext cx="4753109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8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8521" y="1802767"/>
            <a:ext cx="6993692" cy="4461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03275" y="4150500"/>
            <a:ext cx="3166680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5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53174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1771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530917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362691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194465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66926" y="879193"/>
            <a:ext cx="2785548" cy="278554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47929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96023" y="994139"/>
            <a:ext cx="4073620" cy="40736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59278" y="1972020"/>
            <a:ext cx="5292936" cy="309574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7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11300" y="1521829"/>
            <a:ext cx="3085551" cy="3634207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11781" y="1750804"/>
            <a:ext cx="4203999" cy="3747628"/>
          </a:xfrm>
          <a:custGeom>
            <a:avLst/>
            <a:gdLst>
              <a:gd name="connsiteX0" fmla="*/ 0 w 4132779"/>
              <a:gd name="connsiteY0" fmla="*/ 1873732 h 3747464"/>
              <a:gd name="connsiteX1" fmla="*/ 2066390 w 4132779"/>
              <a:gd name="connsiteY1" fmla="*/ 0 h 3747464"/>
              <a:gd name="connsiteX2" fmla="*/ 4132780 w 4132779"/>
              <a:gd name="connsiteY2" fmla="*/ 1873732 h 3747464"/>
              <a:gd name="connsiteX3" fmla="*/ 2066390 w 4132779"/>
              <a:gd name="connsiteY3" fmla="*/ 3747464 h 3747464"/>
              <a:gd name="connsiteX4" fmla="*/ 0 w 4132779"/>
              <a:gd name="connsiteY4" fmla="*/ 1873732 h 3747464"/>
              <a:gd name="connsiteX0" fmla="*/ 0 w 4175911"/>
              <a:gd name="connsiteY0" fmla="*/ 1873732 h 3747464"/>
              <a:gd name="connsiteX1" fmla="*/ 2066390 w 4175911"/>
              <a:gd name="connsiteY1" fmla="*/ 0 h 3747464"/>
              <a:gd name="connsiteX2" fmla="*/ 4132780 w 4175911"/>
              <a:gd name="connsiteY2" fmla="*/ 1873732 h 3747464"/>
              <a:gd name="connsiteX3" fmla="*/ 2066390 w 4175911"/>
              <a:gd name="connsiteY3" fmla="*/ 3747464 h 3747464"/>
              <a:gd name="connsiteX4" fmla="*/ 0 w 4175911"/>
              <a:gd name="connsiteY4" fmla="*/ 1873732 h 3747464"/>
              <a:gd name="connsiteX0" fmla="*/ 0 w 4202792"/>
              <a:gd name="connsiteY0" fmla="*/ 1873858 h 3747590"/>
              <a:gd name="connsiteX1" fmla="*/ 2066390 w 4202792"/>
              <a:gd name="connsiteY1" fmla="*/ 126 h 3747590"/>
              <a:gd name="connsiteX2" fmla="*/ 4132780 w 4202792"/>
              <a:gd name="connsiteY2" fmla="*/ 1873858 h 3747590"/>
              <a:gd name="connsiteX3" fmla="*/ 2066390 w 4202792"/>
              <a:gd name="connsiteY3" fmla="*/ 3747590 h 3747590"/>
              <a:gd name="connsiteX4" fmla="*/ 0 w 4202792"/>
              <a:gd name="connsiteY4" fmla="*/ 1873858 h 3747590"/>
              <a:gd name="connsiteX0" fmla="*/ 1207 w 4203999"/>
              <a:gd name="connsiteY0" fmla="*/ 1873896 h 3747628"/>
              <a:gd name="connsiteX1" fmla="*/ 2067597 w 4203999"/>
              <a:gd name="connsiteY1" fmla="*/ 164 h 3747628"/>
              <a:gd name="connsiteX2" fmla="*/ 4133987 w 4203999"/>
              <a:gd name="connsiteY2" fmla="*/ 1873896 h 3747628"/>
              <a:gd name="connsiteX3" fmla="*/ 2067597 w 4203999"/>
              <a:gd name="connsiteY3" fmla="*/ 3747628 h 3747628"/>
              <a:gd name="connsiteX4" fmla="*/ 1207 w 4203999"/>
              <a:gd name="connsiteY4" fmla="*/ 1873896 h 37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999" h="3747628">
                <a:moveTo>
                  <a:pt x="1207" y="1873896"/>
                </a:moveTo>
                <a:cubicBezTo>
                  <a:pt x="-22857" y="634525"/>
                  <a:pt x="300719" y="-11867"/>
                  <a:pt x="2067597" y="164"/>
                </a:cubicBezTo>
                <a:cubicBezTo>
                  <a:pt x="3834475" y="12195"/>
                  <a:pt x="4422745" y="321704"/>
                  <a:pt x="4133987" y="1873896"/>
                </a:cubicBezTo>
                <a:cubicBezTo>
                  <a:pt x="4133987" y="2908730"/>
                  <a:pt x="3208833" y="3747628"/>
                  <a:pt x="2067597" y="3747628"/>
                </a:cubicBezTo>
                <a:cubicBezTo>
                  <a:pt x="926361" y="3747628"/>
                  <a:pt x="25271" y="3113267"/>
                  <a:pt x="1207" y="1873896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497"/>
            <a:ext cx="10515600" cy="7784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18500" y="1739655"/>
            <a:ext cx="4329957" cy="3762820"/>
          </a:xfrm>
          <a:custGeom>
            <a:avLst/>
            <a:gdLst>
              <a:gd name="connsiteX0" fmla="*/ 0 w 4132779"/>
              <a:gd name="connsiteY0" fmla="*/ 1873732 h 3747464"/>
              <a:gd name="connsiteX1" fmla="*/ 2066390 w 4132779"/>
              <a:gd name="connsiteY1" fmla="*/ 0 h 3747464"/>
              <a:gd name="connsiteX2" fmla="*/ 4132780 w 4132779"/>
              <a:gd name="connsiteY2" fmla="*/ 1873732 h 3747464"/>
              <a:gd name="connsiteX3" fmla="*/ 2066390 w 4132779"/>
              <a:gd name="connsiteY3" fmla="*/ 3747464 h 3747464"/>
              <a:gd name="connsiteX4" fmla="*/ 0 w 4132779"/>
              <a:gd name="connsiteY4" fmla="*/ 1873732 h 3747464"/>
              <a:gd name="connsiteX0" fmla="*/ 0 w 4175911"/>
              <a:gd name="connsiteY0" fmla="*/ 1873732 h 3747464"/>
              <a:gd name="connsiteX1" fmla="*/ 2066390 w 4175911"/>
              <a:gd name="connsiteY1" fmla="*/ 0 h 3747464"/>
              <a:gd name="connsiteX2" fmla="*/ 4132780 w 4175911"/>
              <a:gd name="connsiteY2" fmla="*/ 1873732 h 3747464"/>
              <a:gd name="connsiteX3" fmla="*/ 2066390 w 4175911"/>
              <a:gd name="connsiteY3" fmla="*/ 3747464 h 3747464"/>
              <a:gd name="connsiteX4" fmla="*/ 0 w 4175911"/>
              <a:gd name="connsiteY4" fmla="*/ 1873732 h 3747464"/>
              <a:gd name="connsiteX0" fmla="*/ 0 w 4202792"/>
              <a:gd name="connsiteY0" fmla="*/ 1873858 h 3747590"/>
              <a:gd name="connsiteX1" fmla="*/ 2066390 w 4202792"/>
              <a:gd name="connsiteY1" fmla="*/ 126 h 3747590"/>
              <a:gd name="connsiteX2" fmla="*/ 4132780 w 4202792"/>
              <a:gd name="connsiteY2" fmla="*/ 1873858 h 3747590"/>
              <a:gd name="connsiteX3" fmla="*/ 2066390 w 4202792"/>
              <a:gd name="connsiteY3" fmla="*/ 3747590 h 3747590"/>
              <a:gd name="connsiteX4" fmla="*/ 0 w 4202792"/>
              <a:gd name="connsiteY4" fmla="*/ 1873858 h 3747590"/>
              <a:gd name="connsiteX0" fmla="*/ 1207 w 4203999"/>
              <a:gd name="connsiteY0" fmla="*/ 1873896 h 3747628"/>
              <a:gd name="connsiteX1" fmla="*/ 2067597 w 4203999"/>
              <a:gd name="connsiteY1" fmla="*/ 164 h 3747628"/>
              <a:gd name="connsiteX2" fmla="*/ 4133987 w 4203999"/>
              <a:gd name="connsiteY2" fmla="*/ 1873896 h 3747628"/>
              <a:gd name="connsiteX3" fmla="*/ 2067597 w 4203999"/>
              <a:gd name="connsiteY3" fmla="*/ 3747628 h 3747628"/>
              <a:gd name="connsiteX4" fmla="*/ 1207 w 4203999"/>
              <a:gd name="connsiteY4" fmla="*/ 1873896 h 3747628"/>
              <a:gd name="connsiteX0" fmla="*/ 268 w 4407652"/>
              <a:gd name="connsiteY0" fmla="*/ 1612184 h 3752195"/>
              <a:gd name="connsiteX1" fmla="*/ 2307289 w 4407652"/>
              <a:gd name="connsiteY1" fmla="*/ 3147 h 3752195"/>
              <a:gd name="connsiteX2" fmla="*/ 4373679 w 4407652"/>
              <a:gd name="connsiteY2" fmla="*/ 1876879 h 3752195"/>
              <a:gd name="connsiteX3" fmla="*/ 2307289 w 4407652"/>
              <a:gd name="connsiteY3" fmla="*/ 3750611 h 3752195"/>
              <a:gd name="connsiteX4" fmla="*/ 268 w 4407652"/>
              <a:gd name="connsiteY4" fmla="*/ 1612184 h 3752195"/>
              <a:gd name="connsiteX0" fmla="*/ 4978 w 4412362"/>
              <a:gd name="connsiteY0" fmla="*/ 1619742 h 3759753"/>
              <a:gd name="connsiteX1" fmla="*/ 2311999 w 4412362"/>
              <a:gd name="connsiteY1" fmla="*/ 10705 h 3759753"/>
              <a:gd name="connsiteX2" fmla="*/ 4378389 w 4412362"/>
              <a:gd name="connsiteY2" fmla="*/ 1884437 h 3759753"/>
              <a:gd name="connsiteX3" fmla="*/ 2311999 w 4412362"/>
              <a:gd name="connsiteY3" fmla="*/ 3758169 h 3759753"/>
              <a:gd name="connsiteX4" fmla="*/ 4978 w 4412362"/>
              <a:gd name="connsiteY4" fmla="*/ 1619742 h 3759753"/>
              <a:gd name="connsiteX0" fmla="*/ 4978 w 4412362"/>
              <a:gd name="connsiteY0" fmla="*/ 1619742 h 3761909"/>
              <a:gd name="connsiteX1" fmla="*/ 2311999 w 4412362"/>
              <a:gd name="connsiteY1" fmla="*/ 10705 h 3761909"/>
              <a:gd name="connsiteX2" fmla="*/ 4378389 w 4412362"/>
              <a:gd name="connsiteY2" fmla="*/ 1884437 h 3761909"/>
              <a:gd name="connsiteX3" fmla="*/ 2311999 w 4412362"/>
              <a:gd name="connsiteY3" fmla="*/ 3758169 h 3761909"/>
              <a:gd name="connsiteX4" fmla="*/ 4978 w 4412362"/>
              <a:gd name="connsiteY4" fmla="*/ 1619742 h 3761909"/>
              <a:gd name="connsiteX0" fmla="*/ 4978 w 4389778"/>
              <a:gd name="connsiteY0" fmla="*/ 1619742 h 3761909"/>
              <a:gd name="connsiteX1" fmla="*/ 2311999 w 4389778"/>
              <a:gd name="connsiteY1" fmla="*/ 10705 h 3761909"/>
              <a:gd name="connsiteX2" fmla="*/ 4378389 w 4389778"/>
              <a:gd name="connsiteY2" fmla="*/ 1884437 h 3761909"/>
              <a:gd name="connsiteX3" fmla="*/ 2311999 w 4389778"/>
              <a:gd name="connsiteY3" fmla="*/ 3758169 h 3761909"/>
              <a:gd name="connsiteX4" fmla="*/ 4978 w 4389778"/>
              <a:gd name="connsiteY4" fmla="*/ 1619742 h 3761909"/>
              <a:gd name="connsiteX0" fmla="*/ 4951 w 4329957"/>
              <a:gd name="connsiteY0" fmla="*/ 1620349 h 3762935"/>
              <a:gd name="connsiteX1" fmla="*/ 2311972 w 4329957"/>
              <a:gd name="connsiteY1" fmla="*/ 11312 h 3762935"/>
              <a:gd name="connsiteX2" fmla="*/ 4318204 w 4329957"/>
              <a:gd name="connsiteY2" fmla="*/ 1897076 h 3762935"/>
              <a:gd name="connsiteX3" fmla="*/ 2311972 w 4329957"/>
              <a:gd name="connsiteY3" fmla="*/ 3758776 h 3762935"/>
              <a:gd name="connsiteX4" fmla="*/ 4951 w 4329957"/>
              <a:gd name="connsiteY4" fmla="*/ 1620349 h 3762935"/>
              <a:gd name="connsiteX0" fmla="*/ 4951 w 4329957"/>
              <a:gd name="connsiteY0" fmla="*/ 1620349 h 3762820"/>
              <a:gd name="connsiteX1" fmla="*/ 2311972 w 4329957"/>
              <a:gd name="connsiteY1" fmla="*/ 11312 h 3762820"/>
              <a:gd name="connsiteX2" fmla="*/ 4318204 w 4329957"/>
              <a:gd name="connsiteY2" fmla="*/ 1897076 h 3762820"/>
              <a:gd name="connsiteX3" fmla="*/ 2311972 w 4329957"/>
              <a:gd name="connsiteY3" fmla="*/ 3758776 h 3762820"/>
              <a:gd name="connsiteX4" fmla="*/ 4951 w 4329957"/>
              <a:gd name="connsiteY4" fmla="*/ 1620349 h 376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957" h="3762820">
                <a:moveTo>
                  <a:pt x="4951" y="1620349"/>
                </a:moveTo>
                <a:cubicBezTo>
                  <a:pt x="-103334" y="-16064"/>
                  <a:pt x="1593097" y="-34809"/>
                  <a:pt x="2311972" y="11312"/>
                </a:cubicBezTo>
                <a:cubicBezTo>
                  <a:pt x="3030847" y="57433"/>
                  <a:pt x="4474615" y="152379"/>
                  <a:pt x="4318204" y="1897076"/>
                </a:cubicBezTo>
                <a:cubicBezTo>
                  <a:pt x="4149761" y="3473331"/>
                  <a:pt x="3030847" y="3804897"/>
                  <a:pt x="2311972" y="3758776"/>
                </a:cubicBezTo>
                <a:cubicBezTo>
                  <a:pt x="1593097" y="3712655"/>
                  <a:pt x="113236" y="3256762"/>
                  <a:pt x="4951" y="1620349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497"/>
            <a:ext cx="10515600" cy="7784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0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742742" y="1912576"/>
            <a:ext cx="2304582" cy="230458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44876" y="1912576"/>
            <a:ext cx="2304582" cy="230458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497"/>
            <a:ext cx="10515600" cy="7784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1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27568" y="744102"/>
            <a:ext cx="4982930" cy="498293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4" y="1248096"/>
            <a:ext cx="5641725" cy="2901837"/>
          </a:xfrm>
        </p:spPr>
        <p:txBody>
          <a:bodyPr anchor="b"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2172" y="4952566"/>
            <a:ext cx="5828261" cy="1490401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8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390147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05970" y="1248096"/>
            <a:ext cx="5546244" cy="2901837"/>
          </a:xfrm>
        </p:spPr>
        <p:txBody>
          <a:bodyPr anchor="b"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14867" y="4952566"/>
            <a:ext cx="5537347" cy="1490401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3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0296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956958" cy="29018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4542400"/>
            <a:ext cx="5956958" cy="1668000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03275" y="3490800"/>
            <a:ext cx="5956958" cy="10516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0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901"/>
            <a:ext cx="10515600" cy="1093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3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80374"/>
      </p:ext>
    </p:extLst>
  </p:cSld>
  <p:clrMapOvr>
    <a:masterClrMapping/>
  </p:clrMapOvr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68930" y="2310157"/>
            <a:ext cx="2515142" cy="3397628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47991" y="4535701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5931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59424" y="2178467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59424" y="4535701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147991" y="2178467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636541" y="2178467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636541" y="4535701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12" grpId="0" animBg="1"/>
      <p:bldP spid="14" grpId="0" animBg="1"/>
      <p:bldP spid="1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3275" y="1907933"/>
            <a:ext cx="10548938" cy="43588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18234" y="2303834"/>
            <a:ext cx="4473077" cy="3180690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019711" y="2429796"/>
            <a:ext cx="1494975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352005" y="2429796"/>
            <a:ext cx="1494975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679076" y="2429796"/>
            <a:ext cx="1494975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34" grpId="0" animBg="1"/>
      <p:bldP spid="3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97257" y="1990500"/>
            <a:ext cx="2095600" cy="209560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7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16367" y="4103008"/>
            <a:ext cx="1654792" cy="165479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28904" y="1760437"/>
            <a:ext cx="1654792" cy="165479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1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66967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5961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728979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97973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/>
      <p:bldP spid="10" grpId="0" animBg="1"/>
      <p:bldP spid="1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91713" y="1718280"/>
            <a:ext cx="3440574" cy="344057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2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37122" y="2178467"/>
            <a:ext cx="3440574" cy="344057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4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27118"/>
      </p:ext>
    </p:extLst>
  </p:cSld>
  <p:clrMapOvr>
    <a:masterClrMapping/>
  </p:clrMapOvr>
  <p:hf sldNum="0"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80610" y="4419822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419845" y="4419822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857874" y="4419822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80610" y="2074545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19845" y="2074545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857874" y="2074545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  <p:bldP spid="5" grpId="0"/>
      <p:bldP spid="16" grpId="0" animBg="1"/>
      <p:bldP spid="1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939302" y="4555271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26469" y="4555271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39302" y="2166638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26469" y="2166638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5" grpId="0"/>
      <p:bldP spid="7" grpId="0" animBg="1"/>
      <p:bldP spid="21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432907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083547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723434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74074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32907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083547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23434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374074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7" grpId="0" animBg="1"/>
      <p:bldP spid="5" grpId="0"/>
      <p:bldP spid="21" grpId="0" animBg="1"/>
      <p:bldP spid="22" grpId="0" animBg="1"/>
      <p:bldP spid="23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533324" y="2273391"/>
            <a:ext cx="2244018" cy="22440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40599" y="2273391"/>
            <a:ext cx="2244018" cy="22440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347874" y="2273391"/>
            <a:ext cx="2244018" cy="22440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8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5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4381"/>
            <a:ext cx="10515600" cy="778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577295" y="1588115"/>
            <a:ext cx="5030284" cy="28607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28337" y="1095175"/>
            <a:ext cx="3745224" cy="2141517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288950" y="1095175"/>
            <a:ext cx="3745224" cy="2141517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  <p:bldP spid="41" grpId="0" animBg="1"/>
      <p:bldP spid="42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4381"/>
            <a:ext cx="10515600" cy="778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711318" y="1766014"/>
            <a:ext cx="6769332" cy="3408889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4381"/>
            <a:ext cx="10515600" cy="778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www.benx.co.uk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9634" y="-9633"/>
            <a:ext cx="12283695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659890" y="1265530"/>
            <a:ext cx="1491446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 2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626790"/>
            <a:ext cx="10515600" cy="735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  <a:defRPr b="0" i="0" u="none" strike="noStrike" cap="none">
                <a:solidFill>
                  <a:srgbClr val="FFFFFF"/>
                </a:solidFill>
                <a:latin typeface="+mj-lt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0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728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08220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3114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www.benx.co.uk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A6F984-636A-4D26-965A-F7D9C5CD4C83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70" y="109127"/>
            <a:ext cx="4369547" cy="3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3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hyperlink" Target="https://constructingexcellencesw.org.uk/event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F823C-FC83-47F5-9572-62C90E6AD917}"/>
              </a:ext>
            </a:extLst>
          </p:cNvPr>
          <p:cNvSpPr txBox="1"/>
          <p:nvPr/>
        </p:nvSpPr>
        <p:spPr>
          <a:xfrm>
            <a:off x="5725247" y="1023374"/>
            <a:ext cx="67100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FABAD67-D414-4A90-BDD3-F271E530C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" y="5946069"/>
            <a:ext cx="3484880" cy="911931"/>
          </a:xfrm>
          <a:prstGeom prst="rect">
            <a:avLst/>
          </a:prstGeom>
        </p:spPr>
      </p:pic>
      <p:pic>
        <p:nvPicPr>
          <p:cNvPr id="2052" name="Picture 4" descr="The Importance of Making Bold Decisions &amp;amp; Being a Courageous Leader | The  Staffing Stream">
            <a:extLst>
              <a:ext uri="{FF2B5EF4-FFF2-40B4-BE49-F238E27FC236}">
                <a16:creationId xmlns:a16="http://schemas.microsoft.com/office/drawing/2014/main" id="{4937A30A-0AA6-4BCA-9DD4-68413AA0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4" y="-7299"/>
            <a:ext cx="9221166" cy="58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956C6-0885-4ECA-A3CA-76FA4A9A4CDE}"/>
              </a:ext>
            </a:extLst>
          </p:cNvPr>
          <p:cNvSpPr txBox="1"/>
          <p:nvPr/>
        </p:nvSpPr>
        <p:spPr>
          <a:xfrm>
            <a:off x="1000197" y="76191"/>
            <a:ext cx="9055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94A9D-7C73-965D-A595-78413C1F4F3B}"/>
              </a:ext>
            </a:extLst>
          </p:cNvPr>
          <p:cNvSpPr txBox="1"/>
          <p:nvPr/>
        </p:nvSpPr>
        <p:spPr>
          <a:xfrm>
            <a:off x="4884090" y="3962261"/>
            <a:ext cx="539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26130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553774" y="1840599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Governance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Board directional thoughts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F823C-FC83-47F5-9572-62C90E6AD917}"/>
              </a:ext>
            </a:extLst>
          </p:cNvPr>
          <p:cNvSpPr txBox="1"/>
          <p:nvPr/>
        </p:nvSpPr>
        <p:spPr>
          <a:xfrm>
            <a:off x="5368107" y="-615821"/>
            <a:ext cx="6629958" cy="913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Communication Strategy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Seek to review how CESW engage with its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members and the wider sector. Option for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an interactive website, profile updating and selection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content specific to requirements and location.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Marketing Strategy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Having engaged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Purplex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for the past 12 months, we are very satisfied with the service provisions and the publication inclusions which they have provided. We have a new proposal for the future which will be reviewed and discussed at the Board meeting on the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December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Priorities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ensure we have a clear and tangible action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 to best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utilise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resources available in a lean operating model which will be reviewed by the board.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Awards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review is taking place after results were received from our feedback survey, seeking to rotate locations annually for fairness. 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556339" y="-1618731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Event Dates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C9EFD4-0D06-DE0D-2D32-C06E8FB56764}"/>
              </a:ext>
            </a:extLst>
          </p:cNvPr>
          <p:cNvSpPr/>
          <p:nvPr/>
        </p:nvSpPr>
        <p:spPr>
          <a:xfrm>
            <a:off x="6246586" y="404852"/>
            <a:ext cx="3192783" cy="1004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C9B30-4AD7-9AEA-50FE-82624A7537F2}"/>
              </a:ext>
            </a:extLst>
          </p:cNvPr>
          <p:cNvSpPr txBox="1"/>
          <p:nvPr/>
        </p:nvSpPr>
        <p:spPr>
          <a:xfrm>
            <a:off x="5879577" y="1884567"/>
            <a:ext cx="6788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November  - Make UK – Meet the Buyer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December – Bath Club Christmas Drinks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– Exeter Leadership Dinner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December – CESW Board / Club / Theme meet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December – Devon Club – Tour of Indigo Hotel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D8250B-6498-F803-AF01-48F3C1CC81ED}"/>
              </a:ext>
            </a:extLst>
          </p:cNvPr>
          <p:cNvSpPr/>
          <p:nvPr/>
        </p:nvSpPr>
        <p:spPr>
          <a:xfrm>
            <a:off x="6246586" y="3717284"/>
            <a:ext cx="3192783" cy="1004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115AB-C24D-0C8C-C375-93AEEC441E6F}"/>
              </a:ext>
            </a:extLst>
          </p:cNvPr>
          <p:cNvSpPr txBox="1"/>
          <p:nvPr/>
        </p:nvSpPr>
        <p:spPr>
          <a:xfrm>
            <a:off x="5749387" y="5091950"/>
            <a:ext cx="678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and dates to be announced on the website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9"/>
              </a:rPr>
              <a:t>Upcoming Events – Constructing Excellence SW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96FD4EC-80BC-CEFC-E15C-5A331C08E8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4" y="1919875"/>
            <a:ext cx="4409755" cy="34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000342" y="822088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FOCUS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REMAINS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STRONG 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B67D7-992E-45FB-B071-3070744F0B32}"/>
              </a:ext>
            </a:extLst>
          </p:cNvPr>
          <p:cNvSpPr txBox="1"/>
          <p:nvPr/>
        </p:nvSpPr>
        <p:spPr>
          <a:xfrm>
            <a:off x="6094089" y="706284"/>
            <a:ext cx="4938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Stability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Improvements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Orientation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position of continuation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Transitioning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Strategy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Quarterly vision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Deliverables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Outcomes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Continuous Succession plans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6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331880" y="752099"/>
            <a:ext cx="4998943" cy="5193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3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Future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3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 BRAVE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F823C-FC83-47F5-9572-62C90E6AD917}"/>
              </a:ext>
            </a:extLst>
          </p:cNvPr>
          <p:cNvSpPr txBox="1"/>
          <p:nvPr/>
        </p:nvSpPr>
        <p:spPr>
          <a:xfrm>
            <a:off x="5725247" y="1023374"/>
            <a:ext cx="67100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FABAD67-D414-4A90-BDD3-F271E530CD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" y="5946069"/>
            <a:ext cx="3484880" cy="911931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261F858-CA1D-4761-ADAD-E5BE3504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92" y="1562940"/>
            <a:ext cx="6513044" cy="36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DE499-4B2A-465E-841D-341BB6F5185B}"/>
              </a:ext>
            </a:extLst>
          </p:cNvPr>
          <p:cNvSpPr txBox="1"/>
          <p:nvPr/>
        </p:nvSpPr>
        <p:spPr>
          <a:xfrm>
            <a:off x="6689035" y="5724939"/>
            <a:ext cx="430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Audrey Hepburn</a:t>
            </a:r>
          </a:p>
        </p:txBody>
      </p:sp>
    </p:spTree>
    <p:extLst>
      <p:ext uri="{BB962C8B-B14F-4D97-AF65-F5344CB8AC3E}">
        <p14:creationId xmlns:p14="http://schemas.microsoft.com/office/powerpoint/2010/main" val="13689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503124" y="263429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our PINNACLE? 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F823C-FC83-47F5-9572-62C90E6AD917}"/>
              </a:ext>
            </a:extLst>
          </p:cNvPr>
          <p:cNvSpPr txBox="1"/>
          <p:nvPr/>
        </p:nvSpPr>
        <p:spPr>
          <a:xfrm>
            <a:off x="5677689" y="149087"/>
            <a:ext cx="4291259" cy="818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erformance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nfluence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etworking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 For Profit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gile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ollaboration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eadership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0D9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volution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pic>
        <p:nvPicPr>
          <p:cNvPr id="4098" name="Picture 2" descr="Image result for pinnacle golf ball">
            <a:extLst>
              <a:ext uri="{FF2B5EF4-FFF2-40B4-BE49-F238E27FC236}">
                <a16:creationId xmlns:a16="http://schemas.microsoft.com/office/drawing/2014/main" id="{026CDCE1-7E5A-52C7-43AF-0FE6516A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06" y="3402347"/>
            <a:ext cx="3098878" cy="318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8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70978" y="249609"/>
            <a:ext cx="5063576" cy="541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CESW Governance Board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Proposed Structure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B67D7-992E-45FB-B071-3070744F0B32}"/>
              </a:ext>
            </a:extLst>
          </p:cNvPr>
          <p:cNvSpPr txBox="1"/>
          <p:nvPr/>
        </p:nvSpPr>
        <p:spPr>
          <a:xfrm>
            <a:off x="6819058" y="331061"/>
            <a:ext cx="493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Kevin Harris   -  Interim CEO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January 2023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 Macey  -  Interim Operating Chair.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Until January 2023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Anna Wood  -  Company Secretary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Andrew Goodenough – Interim Treasurer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Vice Chair  -  Future 2024 Chair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TBC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C13D20-8F3A-9A63-7ECC-3E34C570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42" y="164573"/>
            <a:ext cx="1175272" cy="11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F8159A-4EED-47C7-E7C5-93695C2D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42" y="1460890"/>
            <a:ext cx="1175272" cy="11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E002D38-B712-E1B3-66A5-DCF465AE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42" y="2757206"/>
            <a:ext cx="1175272" cy="11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166B0A1-19D5-1610-22B4-A3A9C4DD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42" y="4092851"/>
            <a:ext cx="1175272" cy="12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aceholder">
            <a:extLst>
              <a:ext uri="{FF2B5EF4-FFF2-40B4-BE49-F238E27FC236}">
                <a16:creationId xmlns:a16="http://schemas.microsoft.com/office/drawing/2014/main" id="{C964C070-7E00-80AA-8456-A4D340DE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42" y="5489668"/>
            <a:ext cx="117527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7499" y="-771227"/>
            <a:ext cx="5554767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Extreme Thanks and Congratulations  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B67D7-992E-45FB-B071-3070744F0B32}"/>
              </a:ext>
            </a:extLst>
          </p:cNvPr>
          <p:cNvSpPr txBox="1"/>
          <p:nvPr/>
        </p:nvSpPr>
        <p:spPr>
          <a:xfrm>
            <a:off x="6025862" y="284522"/>
            <a:ext cx="493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Emma Osmundsen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3C0727-98F0-4BE5-FBDE-D7B1CE1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85" y="921924"/>
            <a:ext cx="3515079" cy="35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966F4B-700C-4179-3193-DB2AB484B69E}"/>
              </a:ext>
            </a:extLst>
          </p:cNvPr>
          <p:cNvSpPr txBox="1"/>
          <p:nvPr/>
        </p:nvSpPr>
        <p:spPr>
          <a:xfrm>
            <a:off x="6026216" y="4647284"/>
            <a:ext cx="530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Previous Chair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Current Vice Chair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Congratulations on your new role as CEO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A74D111-EBBD-9BD7-9E26-B85753D3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9" y="2798394"/>
            <a:ext cx="4965246" cy="29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DD560C-C45C-4895-BB98-CC88A0EBF8C3}"/>
              </a:ext>
            </a:extLst>
          </p:cNvPr>
          <p:cNvSpPr txBox="1"/>
          <p:nvPr/>
        </p:nvSpPr>
        <p:spPr>
          <a:xfrm>
            <a:off x="0" y="5853950"/>
            <a:ext cx="12192000" cy="100404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849486" y="4032767"/>
            <a:ext cx="2676800" cy="73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Open Sans"/>
              <a:cs typeface="Open Sans"/>
              <a:sym typeface="Open Sans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7906348" y="4031416"/>
            <a:ext cx="2762000" cy="73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9FEE3-7B95-4ECB-94C5-93323D03E26A}"/>
              </a:ext>
            </a:extLst>
          </p:cNvPr>
          <p:cNvSpPr/>
          <p:nvPr/>
        </p:nvSpPr>
        <p:spPr>
          <a:xfrm>
            <a:off x="4526286" y="2538215"/>
            <a:ext cx="8434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gsana New" panose="020B0502040204020203" pitchFamily="18" charset="-34"/>
              <a:ea typeface="+mn-ea"/>
              <a:cs typeface="Angsana New" panose="020B0502040204020203" pitchFamily="18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6FC6A31-489E-439D-9302-6E46A394D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DB4617-9A5D-40B4-8CD7-3303573D5746}"/>
              </a:ext>
            </a:extLst>
          </p:cNvPr>
          <p:cNvSpPr/>
          <p:nvPr/>
        </p:nvSpPr>
        <p:spPr>
          <a:xfrm>
            <a:off x="1364973" y="149426"/>
            <a:ext cx="969065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BOARD STRUCTURE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8BA50-5696-4409-8104-33EBA10EEB4E}"/>
              </a:ext>
            </a:extLst>
          </p:cNvPr>
          <p:cNvSpPr txBox="1"/>
          <p:nvPr/>
        </p:nvSpPr>
        <p:spPr>
          <a:xfrm>
            <a:off x="0" y="1022609"/>
            <a:ext cx="63941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Governance Board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Kevin Harris – Interim CEO/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Gloucestershire Club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 Macey – Chair  /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Smart MMC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Skills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be reviewed – Vice Chair / Future Chair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Andrew Goodenough – Interim Treasurer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G4C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Anna Wood  -  Company Secretary/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Bristol Club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Operating Board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Jonathan Davis  -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Somerset Club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/Climate Crisis (Operating)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Robin Jackson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Climate Crisis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(Decarbonisation/Retrofit)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AJ Eaton  -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Devon Club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Paul Richards  -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Building Safety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/H&amp;WB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Gemma Welsher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Future Skills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Helen Baker -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Diverse, Inclusion and Equality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Lizzy Painter  -  G4C/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Bath Club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B0BE3-6D8B-4818-A0D9-45E85A6DFE5F}"/>
              </a:ext>
            </a:extLst>
          </p:cNvPr>
          <p:cNvSpPr txBox="1"/>
          <p:nvPr/>
        </p:nvSpPr>
        <p:spPr>
          <a:xfrm>
            <a:off x="6269093" y="948965"/>
            <a:ext cx="61202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Carol Heneghan  -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Swindon &amp; Wilts Club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Kingsley Clarke  -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Procurement (Value)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James Beckly  -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Cornwall Hub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Andy Ferguson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Procurement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(Insurance/Risk)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Club Leadership Dinners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Rob Sargent  - 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Smart (Digital)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Paul Read –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Dorset Club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122FD3-B9F3-41FF-A578-8D3A9CE0FE2A}"/>
              </a:ext>
            </a:extLst>
          </p:cNvPr>
          <p:cNvSpPr/>
          <p:nvPr/>
        </p:nvSpPr>
        <p:spPr>
          <a:xfrm>
            <a:off x="6861371" y="4981879"/>
            <a:ext cx="4851953" cy="73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BOARD PROFILES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966B8-8FF2-3407-117F-8C61A71D49C4}"/>
              </a:ext>
            </a:extLst>
          </p:cNvPr>
          <p:cNvSpPr txBox="1"/>
          <p:nvPr/>
        </p:nvSpPr>
        <p:spPr>
          <a:xfrm>
            <a:off x="6861371" y="2984491"/>
            <a:ext cx="6494106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year – Board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year – Vice Chair (Pending)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years – Chair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year – Vice Chair (Post) 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year - Gap</a:t>
            </a:r>
          </a:p>
        </p:txBody>
      </p:sp>
    </p:spTree>
    <p:extLst>
      <p:ext uri="{BB962C8B-B14F-4D97-AF65-F5344CB8AC3E}">
        <p14:creationId xmlns:p14="http://schemas.microsoft.com/office/powerpoint/2010/main" val="13963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-2593480" y="1179070"/>
            <a:ext cx="4234467" cy="2580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F8889A0-7D78-4FF8-AA9A-132C9FB39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9" y="6174024"/>
            <a:ext cx="2624302" cy="6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FE19F8-B4C1-47D0-8BF7-5AD693027DB4}"/>
              </a:ext>
            </a:extLst>
          </p:cNvPr>
          <p:cNvSpPr txBox="1"/>
          <p:nvPr/>
        </p:nvSpPr>
        <p:spPr>
          <a:xfrm>
            <a:off x="568342" y="1817569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our Brave future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54CFD-9C2A-44B6-BF21-BAB67E4ECFF5}"/>
              </a:ext>
            </a:extLst>
          </p:cNvPr>
          <p:cNvSpPr txBox="1"/>
          <p:nvPr/>
        </p:nvSpPr>
        <p:spPr>
          <a:xfrm>
            <a:off x="5594987" y="241429"/>
            <a:ext cx="5334001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Collective meeting of Board, Club and Theme 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December to discuss.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Careful consideration of planning throughout a recession.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Operational streamlining through times of recession and inflation impacts.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clear articulation of CESW by demonstrating its value through clarity and transparency.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Consistency over intensity approach, the need to stay engaged for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unknown.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Understand the key opportunities, who we are, what we stand for, and how we relay this to our industry.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Exploration or our local and national market needs and align our activities.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525649" y="1262185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Times of Challenge and Change needs “New Choice” </a:t>
            </a: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B67D7-992E-45FB-B071-3070744F0B32}"/>
              </a:ext>
            </a:extLst>
          </p:cNvPr>
          <p:cNvSpPr txBox="1"/>
          <p:nvPr/>
        </p:nvSpPr>
        <p:spPr>
          <a:xfrm>
            <a:off x="5691002" y="127525"/>
            <a:ext cx="49380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Resources  -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do we have available surrounding us that can be best utilised.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Time  -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Avoid unnecessary duplications and utilise others doing good things.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Finances  -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do we best allocated the income of CESW, Delegate of Authority in place for £250+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Engagement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-  Broaden our value through active members with regular feedback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Signpost  -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Seek to collaborate with other construction bodies for single voices to become more harmonious.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Database and communications –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CESW reach needs to ensure that comms received are that desired, aim to have a more bespoke system. </a:t>
            </a:r>
          </a:p>
        </p:txBody>
      </p:sp>
    </p:spTree>
    <p:extLst>
      <p:ext uri="{BB962C8B-B14F-4D97-AF65-F5344CB8AC3E}">
        <p14:creationId xmlns:p14="http://schemas.microsoft.com/office/powerpoint/2010/main" val="22847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9">
            <a:extLst>
              <a:ext uri="{FF2B5EF4-FFF2-40B4-BE49-F238E27FC236}">
                <a16:creationId xmlns:a16="http://schemas.microsoft.com/office/drawing/2014/main" id="{6746EE5F-7B0D-4F1D-81B8-246D8D4D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7" name="Picture 61">
            <a:extLst>
              <a:ext uri="{FF2B5EF4-FFF2-40B4-BE49-F238E27FC236}">
                <a16:creationId xmlns:a16="http://schemas.microsoft.com/office/drawing/2014/main" id="{47CB13AD-FE4C-4805-9D6D-5A0D35D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8" name="Oval 63">
            <a:extLst>
              <a:ext uri="{FF2B5EF4-FFF2-40B4-BE49-F238E27FC236}">
                <a16:creationId xmlns:a16="http://schemas.microsoft.com/office/drawing/2014/main" id="{DA39934F-BA31-4EAB-8F07-B7BC0C11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65">
            <a:extLst>
              <a:ext uri="{FF2B5EF4-FFF2-40B4-BE49-F238E27FC236}">
                <a16:creationId xmlns:a16="http://schemas.microsoft.com/office/drawing/2014/main" id="{7EADE83A-4644-48B1-8E5E-300E3A7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67">
            <a:extLst>
              <a:ext uri="{FF2B5EF4-FFF2-40B4-BE49-F238E27FC236}">
                <a16:creationId xmlns:a16="http://schemas.microsoft.com/office/drawing/2014/main" id="{CB2EAC29-F6E1-40BF-88B2-7571EFBF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92" name="Rectangle 69">
            <a:extLst>
              <a:ext uri="{FF2B5EF4-FFF2-40B4-BE49-F238E27FC236}">
                <a16:creationId xmlns:a16="http://schemas.microsoft.com/office/drawing/2014/main" id="{A1F53C16-110D-48FF-8758-DEFA5587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553774" y="1840599"/>
            <a:ext cx="4814333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Governance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Board directional thoughts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F84E86F7-3BE0-4A93-8799-DA557464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196888DF-E172-4932-8335-F840AD2A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212378-5B54-4976-8034-056F918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E21629-71CF-4AE4-9E03-DDC40700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0" y="5853950"/>
            <a:ext cx="12192000" cy="10040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F823C-FC83-47F5-9572-62C90E6AD917}"/>
              </a:ext>
            </a:extLst>
          </p:cNvPr>
          <p:cNvSpPr txBox="1"/>
          <p:nvPr/>
        </p:nvSpPr>
        <p:spPr>
          <a:xfrm>
            <a:off x="5486126" y="-569169"/>
            <a:ext cx="6629958" cy="944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Grass routes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ground up culture review with member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involvement to obtain a clear insight of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desired within CESW deliverables.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 with Board and Members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Conclude a more permanent shaping of leading roles. Current interim roles offer time to step back, evaluate and effectively recruit. 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Review and restructure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Construct a more simplified membership by assessing the chargeable values to increase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organisation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volumes adding further wisdom and knowledge sharing.  (Sub committee)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Direct Debit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Propose this as an option for affordability to those unable to make full financial commitments in challenging times, already proven to retain non renewals </a:t>
            </a: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CEW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Explore 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Collaboration 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activities associated to the Western Gateway that brings connectivity across the M4. 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EEE86D-B3EC-48EA-848B-49C8F90382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5900009"/>
            <a:ext cx="3484880" cy="9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856</Words>
  <Application>Microsoft Office PowerPoint</Application>
  <PresentationFormat>Widescreen</PresentationFormat>
  <Paragraphs>220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Calibri</vt:lpstr>
      <vt:lpstr>Century Gothic</vt:lpstr>
      <vt:lpstr>Symbol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Harris</dc:creator>
  <cp:lastModifiedBy>Emma Harris</cp:lastModifiedBy>
  <cp:revision>2</cp:revision>
  <dcterms:created xsi:type="dcterms:W3CDTF">2022-12-06T12:18:15Z</dcterms:created>
  <dcterms:modified xsi:type="dcterms:W3CDTF">2022-12-06T12:27:31Z</dcterms:modified>
</cp:coreProperties>
</file>